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257" r:id="rId4"/>
    <p:sldId id="258" r:id="rId5"/>
    <p:sldId id="259" r:id="rId6"/>
    <p:sldId id="260" r:id="rId7"/>
    <p:sldId id="261" r:id="rId8"/>
    <p:sldId id="276" r:id="rId9"/>
    <p:sldId id="262"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EDC1F-D7C9-4404-A294-ED5867CC7F42}" type="doc">
      <dgm:prSet loTypeId="urn:microsoft.com/office/officeart/2005/8/layout/matrix2" loCatId="matrix" qsTypeId="urn:microsoft.com/office/officeart/2005/8/quickstyle/3d1" qsCatId="3D" csTypeId="urn:microsoft.com/office/officeart/2005/8/colors/colorful2" csCatId="colorful" phldr="1"/>
      <dgm:spPr/>
      <dgm:t>
        <a:bodyPr/>
        <a:lstStyle/>
        <a:p>
          <a:endParaRPr lang="tr-TR"/>
        </a:p>
      </dgm:t>
    </dgm:pt>
    <dgm:pt modelId="{7BC68437-6109-4CC7-8504-C2E1EC9CAB2D}">
      <dgm:prSet phldrT="[Metin]"/>
      <dgm:spPr/>
      <dgm:t>
        <a:bodyPr/>
        <a:lstStyle/>
        <a:p>
          <a:r>
            <a:rPr lang="tr-TR" dirty="0" smtClean="0"/>
            <a:t>FİZİKSEL GELİŞİM</a:t>
          </a:r>
          <a:endParaRPr lang="tr-TR" dirty="0"/>
        </a:p>
      </dgm:t>
    </dgm:pt>
    <dgm:pt modelId="{607E2098-5E0C-401B-83DC-EB33AAD44D3F}" type="parTrans" cxnId="{1DCF052A-C1B0-4E4C-9DA4-8F6302806FBE}">
      <dgm:prSet/>
      <dgm:spPr/>
      <dgm:t>
        <a:bodyPr/>
        <a:lstStyle/>
        <a:p>
          <a:endParaRPr lang="tr-TR"/>
        </a:p>
      </dgm:t>
    </dgm:pt>
    <dgm:pt modelId="{B6F6F48A-C2E6-4226-B0B2-8DA47ADDE753}" type="sibTrans" cxnId="{1DCF052A-C1B0-4E4C-9DA4-8F6302806FBE}">
      <dgm:prSet/>
      <dgm:spPr/>
      <dgm:t>
        <a:bodyPr/>
        <a:lstStyle/>
        <a:p>
          <a:endParaRPr lang="tr-TR"/>
        </a:p>
      </dgm:t>
    </dgm:pt>
    <dgm:pt modelId="{2A5CEDAA-51AB-4EEB-BA85-B01AD9C2040E}">
      <dgm:prSet phldrT="[Metin]"/>
      <dgm:spPr/>
      <dgm:t>
        <a:bodyPr/>
        <a:lstStyle/>
        <a:p>
          <a:r>
            <a:rPr lang="tr-TR" dirty="0" smtClean="0"/>
            <a:t>ZİHİNSEL GELİŞİM</a:t>
          </a:r>
          <a:endParaRPr lang="tr-TR" dirty="0"/>
        </a:p>
      </dgm:t>
    </dgm:pt>
    <dgm:pt modelId="{6394EDE5-7F77-4859-B74D-535EAF071CB6}" type="parTrans" cxnId="{EB5612E9-64B5-4B12-B4F1-62428607D1C5}">
      <dgm:prSet/>
      <dgm:spPr/>
      <dgm:t>
        <a:bodyPr/>
        <a:lstStyle/>
        <a:p>
          <a:endParaRPr lang="tr-TR"/>
        </a:p>
      </dgm:t>
    </dgm:pt>
    <dgm:pt modelId="{B24590B6-7C6B-4847-935E-D9D7AFBED328}" type="sibTrans" cxnId="{EB5612E9-64B5-4B12-B4F1-62428607D1C5}">
      <dgm:prSet/>
      <dgm:spPr/>
      <dgm:t>
        <a:bodyPr/>
        <a:lstStyle/>
        <a:p>
          <a:endParaRPr lang="tr-TR"/>
        </a:p>
      </dgm:t>
    </dgm:pt>
    <dgm:pt modelId="{A40464CD-14CE-4142-9F1B-D4BA721BF993}">
      <dgm:prSet phldrT="[Metin]"/>
      <dgm:spPr/>
      <dgm:t>
        <a:bodyPr/>
        <a:lstStyle/>
        <a:p>
          <a:r>
            <a:rPr lang="tr-TR" dirty="0" smtClean="0"/>
            <a:t>DUYGUSAL GELİŞİM</a:t>
          </a:r>
          <a:endParaRPr lang="tr-TR" dirty="0"/>
        </a:p>
      </dgm:t>
    </dgm:pt>
    <dgm:pt modelId="{43B90596-43A0-470C-8B49-84EA5CF84664}" type="parTrans" cxnId="{32DADC97-2B88-4CDA-9518-DB8D68BB6CD6}">
      <dgm:prSet/>
      <dgm:spPr/>
      <dgm:t>
        <a:bodyPr/>
        <a:lstStyle/>
        <a:p>
          <a:endParaRPr lang="tr-TR"/>
        </a:p>
      </dgm:t>
    </dgm:pt>
    <dgm:pt modelId="{DA1E5E72-A890-4311-A56D-76608DD19428}" type="sibTrans" cxnId="{32DADC97-2B88-4CDA-9518-DB8D68BB6CD6}">
      <dgm:prSet/>
      <dgm:spPr/>
      <dgm:t>
        <a:bodyPr/>
        <a:lstStyle/>
        <a:p>
          <a:endParaRPr lang="tr-TR"/>
        </a:p>
      </dgm:t>
    </dgm:pt>
    <dgm:pt modelId="{65EFA97C-9CED-4565-9706-903C090C7F89}">
      <dgm:prSet phldrT="[Metin]"/>
      <dgm:spPr/>
      <dgm:t>
        <a:bodyPr/>
        <a:lstStyle/>
        <a:p>
          <a:r>
            <a:rPr lang="tr-TR" dirty="0" smtClean="0"/>
            <a:t>SOSYAL GELİŞİM</a:t>
          </a:r>
          <a:endParaRPr lang="tr-TR" dirty="0"/>
        </a:p>
      </dgm:t>
    </dgm:pt>
    <dgm:pt modelId="{9D6B0DCA-94A5-4E1E-94A0-E3F512A92C7E}" type="parTrans" cxnId="{4DFEE179-13EF-4914-93E0-5B65B194FD3C}">
      <dgm:prSet/>
      <dgm:spPr/>
      <dgm:t>
        <a:bodyPr/>
        <a:lstStyle/>
        <a:p>
          <a:endParaRPr lang="tr-TR"/>
        </a:p>
      </dgm:t>
    </dgm:pt>
    <dgm:pt modelId="{F6DDA4C2-E609-46BD-8048-8FDEE04B03C7}" type="sibTrans" cxnId="{4DFEE179-13EF-4914-93E0-5B65B194FD3C}">
      <dgm:prSet/>
      <dgm:spPr/>
      <dgm:t>
        <a:bodyPr/>
        <a:lstStyle/>
        <a:p>
          <a:endParaRPr lang="tr-TR"/>
        </a:p>
      </dgm:t>
    </dgm:pt>
    <dgm:pt modelId="{025959BC-9FB7-4080-82AA-E51B79861B72}" type="pres">
      <dgm:prSet presAssocID="{9D5EDC1F-D7C9-4404-A294-ED5867CC7F42}" presName="matrix" presStyleCnt="0">
        <dgm:presLayoutVars>
          <dgm:chMax val="1"/>
          <dgm:dir/>
          <dgm:resizeHandles val="exact"/>
        </dgm:presLayoutVars>
      </dgm:prSet>
      <dgm:spPr/>
      <dgm:t>
        <a:bodyPr/>
        <a:lstStyle/>
        <a:p>
          <a:endParaRPr lang="tr-TR"/>
        </a:p>
      </dgm:t>
    </dgm:pt>
    <dgm:pt modelId="{2E0D9AEC-99BF-4040-ADAF-68E3C6135EE3}" type="pres">
      <dgm:prSet presAssocID="{9D5EDC1F-D7C9-4404-A294-ED5867CC7F42}" presName="axisShape" presStyleLbl="bgShp" presStyleIdx="0" presStyleCnt="1" custScaleX="154216"/>
      <dgm:spPr/>
    </dgm:pt>
    <dgm:pt modelId="{D0DC365D-80DE-4F7E-8208-EA12F9E3C2B0}" type="pres">
      <dgm:prSet presAssocID="{9D5EDC1F-D7C9-4404-A294-ED5867CC7F42}" presName="rect1" presStyleLbl="node1" presStyleIdx="0" presStyleCnt="4" custScaleX="135095" custLinFactNeighborX="-26589" custLinFactNeighborY="368">
        <dgm:presLayoutVars>
          <dgm:chMax val="0"/>
          <dgm:chPref val="0"/>
          <dgm:bulletEnabled val="1"/>
        </dgm:presLayoutVars>
      </dgm:prSet>
      <dgm:spPr/>
      <dgm:t>
        <a:bodyPr/>
        <a:lstStyle/>
        <a:p>
          <a:endParaRPr lang="tr-TR"/>
        </a:p>
      </dgm:t>
    </dgm:pt>
    <dgm:pt modelId="{780B34D7-97E1-4E0C-B31E-1F77E8CEE0EA}" type="pres">
      <dgm:prSet presAssocID="{9D5EDC1F-D7C9-4404-A294-ED5867CC7F42}" presName="rect2" presStyleLbl="node1" presStyleIdx="1" presStyleCnt="4" custScaleX="137441" custLinFactNeighborX="28740" custLinFactNeighborY="368">
        <dgm:presLayoutVars>
          <dgm:chMax val="0"/>
          <dgm:chPref val="0"/>
          <dgm:bulletEnabled val="1"/>
        </dgm:presLayoutVars>
      </dgm:prSet>
      <dgm:spPr/>
      <dgm:t>
        <a:bodyPr/>
        <a:lstStyle/>
        <a:p>
          <a:endParaRPr lang="tr-TR"/>
        </a:p>
      </dgm:t>
    </dgm:pt>
    <dgm:pt modelId="{36EA582F-3F02-4B40-BEB1-A792CA0E1CF0}" type="pres">
      <dgm:prSet presAssocID="{9D5EDC1F-D7C9-4404-A294-ED5867CC7F42}" presName="rect3" presStyleLbl="node1" presStyleIdx="2" presStyleCnt="4" custScaleX="132654" custLinFactNeighborX="-27810" custLinFactNeighborY="2519">
        <dgm:presLayoutVars>
          <dgm:chMax val="0"/>
          <dgm:chPref val="0"/>
          <dgm:bulletEnabled val="1"/>
        </dgm:presLayoutVars>
      </dgm:prSet>
      <dgm:spPr/>
      <dgm:t>
        <a:bodyPr/>
        <a:lstStyle/>
        <a:p>
          <a:endParaRPr lang="tr-TR"/>
        </a:p>
      </dgm:t>
    </dgm:pt>
    <dgm:pt modelId="{EA4E5F5E-48B5-4415-A1CE-CE03D79BDAAF}" type="pres">
      <dgm:prSet presAssocID="{9D5EDC1F-D7C9-4404-A294-ED5867CC7F42}" presName="rect4" presStyleLbl="node1" presStyleIdx="3" presStyleCnt="4" custScaleX="139302" custLinFactNeighborX="27519" custLinFactNeighborY="2519">
        <dgm:presLayoutVars>
          <dgm:chMax val="0"/>
          <dgm:chPref val="0"/>
          <dgm:bulletEnabled val="1"/>
        </dgm:presLayoutVars>
      </dgm:prSet>
      <dgm:spPr/>
      <dgm:t>
        <a:bodyPr/>
        <a:lstStyle/>
        <a:p>
          <a:endParaRPr lang="tr-TR"/>
        </a:p>
      </dgm:t>
    </dgm:pt>
  </dgm:ptLst>
  <dgm:cxnLst>
    <dgm:cxn modelId="{1DCF052A-C1B0-4E4C-9DA4-8F6302806FBE}" srcId="{9D5EDC1F-D7C9-4404-A294-ED5867CC7F42}" destId="{7BC68437-6109-4CC7-8504-C2E1EC9CAB2D}" srcOrd="0" destOrd="0" parTransId="{607E2098-5E0C-401B-83DC-EB33AAD44D3F}" sibTransId="{B6F6F48A-C2E6-4226-B0B2-8DA47ADDE753}"/>
    <dgm:cxn modelId="{CDBCBAA4-B757-4ADC-96B4-388E9F90B39F}" type="presOf" srcId="{7BC68437-6109-4CC7-8504-C2E1EC9CAB2D}" destId="{D0DC365D-80DE-4F7E-8208-EA12F9E3C2B0}" srcOrd="0" destOrd="0" presId="urn:microsoft.com/office/officeart/2005/8/layout/matrix2"/>
    <dgm:cxn modelId="{79C02EAF-02A2-48E8-A7B1-06C82F2C44B0}" type="presOf" srcId="{65EFA97C-9CED-4565-9706-903C090C7F89}" destId="{EA4E5F5E-48B5-4415-A1CE-CE03D79BDAAF}" srcOrd="0" destOrd="0" presId="urn:microsoft.com/office/officeart/2005/8/layout/matrix2"/>
    <dgm:cxn modelId="{EB5612E9-64B5-4B12-B4F1-62428607D1C5}" srcId="{9D5EDC1F-D7C9-4404-A294-ED5867CC7F42}" destId="{2A5CEDAA-51AB-4EEB-BA85-B01AD9C2040E}" srcOrd="1" destOrd="0" parTransId="{6394EDE5-7F77-4859-B74D-535EAF071CB6}" sibTransId="{B24590B6-7C6B-4847-935E-D9D7AFBED328}"/>
    <dgm:cxn modelId="{38367DA4-D5E6-4875-AE7C-A376B46D7BFC}" type="presOf" srcId="{A40464CD-14CE-4142-9F1B-D4BA721BF993}" destId="{36EA582F-3F02-4B40-BEB1-A792CA0E1CF0}" srcOrd="0" destOrd="0" presId="urn:microsoft.com/office/officeart/2005/8/layout/matrix2"/>
    <dgm:cxn modelId="{5EF91BF9-4F7B-4E99-B097-7AB27F689DAA}" type="presOf" srcId="{9D5EDC1F-D7C9-4404-A294-ED5867CC7F42}" destId="{025959BC-9FB7-4080-82AA-E51B79861B72}" srcOrd="0" destOrd="0" presId="urn:microsoft.com/office/officeart/2005/8/layout/matrix2"/>
    <dgm:cxn modelId="{4DFEE179-13EF-4914-93E0-5B65B194FD3C}" srcId="{9D5EDC1F-D7C9-4404-A294-ED5867CC7F42}" destId="{65EFA97C-9CED-4565-9706-903C090C7F89}" srcOrd="3" destOrd="0" parTransId="{9D6B0DCA-94A5-4E1E-94A0-E3F512A92C7E}" sibTransId="{F6DDA4C2-E609-46BD-8048-8FDEE04B03C7}"/>
    <dgm:cxn modelId="{32DADC97-2B88-4CDA-9518-DB8D68BB6CD6}" srcId="{9D5EDC1F-D7C9-4404-A294-ED5867CC7F42}" destId="{A40464CD-14CE-4142-9F1B-D4BA721BF993}" srcOrd="2" destOrd="0" parTransId="{43B90596-43A0-470C-8B49-84EA5CF84664}" sibTransId="{DA1E5E72-A890-4311-A56D-76608DD19428}"/>
    <dgm:cxn modelId="{D97D874D-69E7-4782-9F7E-018C9D767401}" type="presOf" srcId="{2A5CEDAA-51AB-4EEB-BA85-B01AD9C2040E}" destId="{780B34D7-97E1-4E0C-B31E-1F77E8CEE0EA}" srcOrd="0" destOrd="0" presId="urn:microsoft.com/office/officeart/2005/8/layout/matrix2"/>
    <dgm:cxn modelId="{9F406629-85E2-453F-9B28-8B292B8EB846}" type="presParOf" srcId="{025959BC-9FB7-4080-82AA-E51B79861B72}" destId="{2E0D9AEC-99BF-4040-ADAF-68E3C6135EE3}" srcOrd="0" destOrd="0" presId="urn:microsoft.com/office/officeart/2005/8/layout/matrix2"/>
    <dgm:cxn modelId="{27C7C699-C751-4565-99CD-8E5DAC284231}" type="presParOf" srcId="{025959BC-9FB7-4080-82AA-E51B79861B72}" destId="{D0DC365D-80DE-4F7E-8208-EA12F9E3C2B0}" srcOrd="1" destOrd="0" presId="urn:microsoft.com/office/officeart/2005/8/layout/matrix2"/>
    <dgm:cxn modelId="{9CBA1F8B-24C1-4571-B9DC-0698668BCC79}" type="presParOf" srcId="{025959BC-9FB7-4080-82AA-E51B79861B72}" destId="{780B34D7-97E1-4E0C-B31E-1F77E8CEE0EA}" srcOrd="2" destOrd="0" presId="urn:microsoft.com/office/officeart/2005/8/layout/matrix2"/>
    <dgm:cxn modelId="{2F05AE55-F1E6-49A8-A5FE-01575E7ED74F}" type="presParOf" srcId="{025959BC-9FB7-4080-82AA-E51B79861B72}" destId="{36EA582F-3F02-4B40-BEB1-A792CA0E1CF0}" srcOrd="3" destOrd="0" presId="urn:microsoft.com/office/officeart/2005/8/layout/matrix2"/>
    <dgm:cxn modelId="{22D58349-E253-4383-899C-1FCEB4B431FD}" type="presParOf" srcId="{025959BC-9FB7-4080-82AA-E51B79861B72}" destId="{EA4E5F5E-48B5-4415-A1CE-CE03D79BDAA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D9AEC-99BF-4040-ADAF-68E3C6135EE3}">
      <dsp:nvSpPr>
        <dsp:cNvPr id="0" name=""/>
        <dsp:cNvSpPr/>
      </dsp:nvSpPr>
      <dsp:spPr>
        <a:xfrm>
          <a:off x="648076" y="0"/>
          <a:ext cx="8352918" cy="5416376"/>
        </a:xfrm>
        <a:prstGeom prst="quadArrow">
          <a:avLst>
            <a:gd name="adj1" fmla="val 2000"/>
            <a:gd name="adj2" fmla="val 4000"/>
            <a:gd name="adj3" fmla="val 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0DC365D-80DE-4F7E-8208-EA12F9E3C2B0}">
      <dsp:nvSpPr>
        <dsp:cNvPr id="0" name=""/>
        <dsp:cNvSpPr/>
      </dsp:nvSpPr>
      <dsp:spPr>
        <a:xfrm>
          <a:off x="1512172" y="360037"/>
          <a:ext cx="2926901" cy="21665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smtClean="0"/>
            <a:t>FİZİKSEL GELİŞİM</a:t>
          </a:r>
          <a:endParaRPr lang="tr-TR" sz="4000" kern="1200" dirty="0"/>
        </a:p>
      </dsp:txBody>
      <dsp:txXfrm>
        <a:off x="1617934" y="465799"/>
        <a:ext cx="2715377" cy="1955026"/>
      </dsp:txXfrm>
    </dsp:sp>
    <dsp:sp modelId="{780B34D7-97E1-4E0C-B31E-1F77E8CEE0EA}">
      <dsp:nvSpPr>
        <dsp:cNvPr id="0" name=""/>
        <dsp:cNvSpPr/>
      </dsp:nvSpPr>
      <dsp:spPr>
        <a:xfrm>
          <a:off x="5231186" y="360037"/>
          <a:ext cx="2977728" cy="216655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smtClean="0"/>
            <a:t>ZİHİNSEL GELİŞİM</a:t>
          </a:r>
          <a:endParaRPr lang="tr-TR" sz="4000" kern="1200" dirty="0"/>
        </a:p>
      </dsp:txBody>
      <dsp:txXfrm>
        <a:off x="5336948" y="465799"/>
        <a:ext cx="2766204" cy="1955026"/>
      </dsp:txXfrm>
    </dsp:sp>
    <dsp:sp modelId="{36EA582F-3F02-4B40-BEB1-A792CA0E1CF0}">
      <dsp:nvSpPr>
        <dsp:cNvPr id="0" name=""/>
        <dsp:cNvSpPr/>
      </dsp:nvSpPr>
      <dsp:spPr>
        <a:xfrm>
          <a:off x="1512162" y="2952336"/>
          <a:ext cx="2874015" cy="216655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dirty="0" smtClean="0"/>
            <a:t>DUYGUSAL GELİŞİM</a:t>
          </a:r>
          <a:endParaRPr lang="tr-TR" sz="3900" kern="1200" dirty="0"/>
        </a:p>
      </dsp:txBody>
      <dsp:txXfrm>
        <a:off x="1617924" y="3058098"/>
        <a:ext cx="2662491" cy="1955026"/>
      </dsp:txXfrm>
    </dsp:sp>
    <dsp:sp modelId="{EA4E5F5E-48B5-4415-A1CE-CE03D79BDAAF}">
      <dsp:nvSpPr>
        <dsp:cNvPr id="0" name=""/>
        <dsp:cNvSpPr/>
      </dsp:nvSpPr>
      <dsp:spPr>
        <a:xfrm>
          <a:off x="5184573" y="2952336"/>
          <a:ext cx="3018048" cy="216655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dirty="0" smtClean="0"/>
            <a:t>SOSYAL GELİŞİM</a:t>
          </a:r>
          <a:endParaRPr lang="tr-TR" sz="3900" kern="1200" dirty="0"/>
        </a:p>
      </dsp:txBody>
      <dsp:txXfrm>
        <a:off x="5290335" y="3058098"/>
        <a:ext cx="2806524" cy="195502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47226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193958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244645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7BC16D4E-F9AE-4829-ABA3-175EA28486EE}" type="datetimeFigureOut">
              <a:rPr lang="tr-TR" smtClean="0"/>
              <a:t>5.11.2020</a:t>
            </a:fld>
            <a:endParaRPr lang="tr-TR"/>
          </a:p>
        </p:txBody>
      </p:sp>
      <p:sp>
        <p:nvSpPr>
          <p:cNvPr id="8" name="Slide Number Placeholder 7"/>
          <p:cNvSpPr>
            <a:spLocks noGrp="1"/>
          </p:cNvSpPr>
          <p:nvPr>
            <p:ph type="sldNum" sz="quarter" idx="11"/>
          </p:nvPr>
        </p:nvSpPr>
        <p:spPr/>
        <p:txBody>
          <a:bodyPr/>
          <a:lstStyle/>
          <a:p>
            <a:fld id="{9A0EC9D5-1D6E-4FEB-9BF4-E30A874D2373}"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7BC16D4E-F9AE-4829-ABA3-175EA28486EE}"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0EC9D5-1D6E-4FEB-9BF4-E30A874D2373}"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BC16D4E-F9AE-4829-ABA3-175EA28486EE}" type="datetimeFigureOut">
              <a:rPr lang="tr-TR" smtClean="0"/>
              <a:t>5.11.2020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0EC9D5-1D6E-4FEB-9BF4-E30A874D2373}"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BC16D4E-F9AE-4829-ABA3-175EA28486EE}" type="datetimeFigureOut">
              <a:rPr lang="tr-TR" smtClean="0"/>
              <a:t>5.11.2020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0EC9D5-1D6E-4FEB-9BF4-E30A874D2373}" type="slidenum">
              <a:rPr lang="tr-TR" smtClean="0"/>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16D4E-F9AE-4829-ABA3-175EA28486EE}" type="datetimeFigureOut">
              <a:rPr lang="tr-TR" smtClean="0"/>
              <a:t>5.11.2020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0EC9D5-1D6E-4FEB-9BF4-E30A874D2373}" type="slidenum">
              <a:rPr lang="tr-TR" smtClean="0"/>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BC16D4E-F9AE-4829-ABA3-175EA28486EE}"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0EC9D5-1D6E-4FEB-9BF4-E30A874D237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7481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BC16D4E-F9AE-4829-ABA3-175EA28486EE}"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0EC9D5-1D6E-4FEB-9BF4-E30A874D2373}" type="slidenum">
              <a:rPr lang="tr-TR" smtClean="0"/>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BC16D4E-F9AE-4829-ABA3-175EA28486EE}"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24487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BC16D4E-F9AE-4829-ABA3-175EA28486EE}" type="datetimeFigureOut">
              <a:rPr lang="tr-TR" smtClean="0"/>
              <a:t>5.11.2020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168746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BC16D4E-F9AE-4829-ABA3-175EA28486EE}" type="datetimeFigureOut">
              <a:rPr lang="tr-TR" smtClean="0"/>
              <a:t>5.11.2020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15976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BC16D4E-F9AE-4829-ABA3-175EA28486EE}" type="datetimeFigureOut">
              <a:rPr lang="tr-TR" smtClean="0"/>
              <a:t>5.11.2020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125203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BC16D4E-F9AE-4829-ABA3-175EA28486EE}" type="datetimeFigureOut">
              <a:rPr lang="tr-TR" smtClean="0"/>
              <a:t>5.11.2020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381739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C16D4E-F9AE-4829-ABA3-175EA28486EE}" type="datetimeFigureOut">
              <a:rPr lang="tr-TR" smtClean="0"/>
              <a:t>5.11.2020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154893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C16D4E-F9AE-4829-ABA3-175EA28486EE}" type="datetimeFigureOut">
              <a:rPr lang="tr-TR" smtClean="0"/>
              <a:t>5.11.2020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0EC9D5-1D6E-4FEB-9BF4-E30A874D2373}" type="slidenum">
              <a:rPr lang="tr-TR" smtClean="0"/>
              <a:t>‹#›</a:t>
            </a:fld>
            <a:endParaRPr lang="tr-TR"/>
          </a:p>
        </p:txBody>
      </p:sp>
    </p:spTree>
    <p:extLst>
      <p:ext uri="{BB962C8B-B14F-4D97-AF65-F5344CB8AC3E}">
        <p14:creationId xmlns:p14="http://schemas.microsoft.com/office/powerpoint/2010/main" val="87551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16D4E-F9AE-4829-ABA3-175EA28486EE}" type="datetimeFigureOut">
              <a:rPr lang="tr-TR" smtClean="0"/>
              <a:t>5.11.2020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EC9D5-1D6E-4FEB-9BF4-E30A874D2373}" type="slidenum">
              <a:rPr lang="tr-TR" smtClean="0"/>
              <a:t>‹#›</a:t>
            </a:fld>
            <a:endParaRPr lang="tr-TR"/>
          </a:p>
        </p:txBody>
      </p:sp>
    </p:spTree>
    <p:extLst>
      <p:ext uri="{BB962C8B-B14F-4D97-AF65-F5344CB8AC3E}">
        <p14:creationId xmlns:p14="http://schemas.microsoft.com/office/powerpoint/2010/main" val="256355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BC16D4E-F9AE-4829-ABA3-175EA28486EE}" type="datetimeFigureOut">
              <a:rPr lang="tr-TR" smtClean="0"/>
              <a:t>5.11.2020</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A0EC9D5-1D6E-4FEB-9BF4-E30A874D2373}"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12000" r="-23000"/>
          </a:stretch>
        </a:blipFill>
        <a:effectLst/>
      </p:bgPr>
    </p:bg>
    <p:spTree>
      <p:nvGrpSpPr>
        <p:cNvPr id="1" name=""/>
        <p:cNvGrpSpPr/>
        <p:nvPr/>
      </p:nvGrpSpPr>
      <p:grpSpPr>
        <a:xfrm>
          <a:off x="0" y="0"/>
          <a:ext cx="0" cy="0"/>
          <a:chOff x="0" y="0"/>
          <a:chExt cx="0" cy="0"/>
        </a:xfrm>
      </p:grpSpPr>
      <p:sp>
        <p:nvSpPr>
          <p:cNvPr id="7" name="Metin kutusu 6"/>
          <p:cNvSpPr txBox="1"/>
          <p:nvPr/>
        </p:nvSpPr>
        <p:spPr>
          <a:xfrm>
            <a:off x="973290" y="3645024"/>
            <a:ext cx="6966722"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4000" b="1" i="1" dirty="0" smtClean="0"/>
              <a:t>ERGENLİK DÖNEMİ</a:t>
            </a:r>
          </a:p>
          <a:p>
            <a:pPr algn="ctr"/>
            <a:r>
              <a:rPr lang="tr-TR" sz="4000" b="1" i="1" dirty="0" smtClean="0"/>
              <a:t>VE</a:t>
            </a:r>
          </a:p>
          <a:p>
            <a:pPr algn="ctr"/>
            <a:r>
              <a:rPr lang="tr-TR" sz="4000" b="1" i="1" dirty="0" smtClean="0"/>
              <a:t>ÖZELLİKLERİ</a:t>
            </a:r>
            <a:endParaRPr lang="tr-TR" sz="4000" b="1" i="1" dirty="0"/>
          </a:p>
        </p:txBody>
      </p:sp>
    </p:spTree>
    <p:extLst>
      <p:ext uri="{BB962C8B-B14F-4D97-AF65-F5344CB8AC3E}">
        <p14:creationId xmlns:p14="http://schemas.microsoft.com/office/powerpoint/2010/main" val="237419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b="1" i="1" dirty="0" smtClean="0">
                <a:solidFill>
                  <a:srgbClr val="0070C0"/>
                </a:solidFill>
              </a:rPr>
              <a:t>DUYGUSAL GELİŞİM</a:t>
            </a:r>
            <a:endParaRPr lang="tr-TR" b="1" i="1" dirty="0">
              <a:solidFill>
                <a:srgbClr val="0070C0"/>
              </a:solidFill>
            </a:endParaRPr>
          </a:p>
        </p:txBody>
      </p:sp>
      <p:sp>
        <p:nvSpPr>
          <p:cNvPr id="4" name="Dikdörtgen 3"/>
          <p:cNvSpPr/>
          <p:nvPr/>
        </p:nvSpPr>
        <p:spPr>
          <a:xfrm>
            <a:off x="7020270" y="4084441"/>
            <a:ext cx="1800200" cy="1754326"/>
          </a:xfrm>
          <a:prstGeom prst="rect">
            <a:avLst/>
          </a:prstGeom>
        </p:spPr>
        <p:txBody>
          <a:bodyPr wrap="square">
            <a:spAutoFit/>
          </a:bodyPr>
          <a:lstStyle/>
          <a:p>
            <a:pPr algn="ctr"/>
            <a:r>
              <a:rPr lang="tr-TR" b="1" dirty="0" smtClean="0"/>
              <a:t>En ufak eleştiriyi benliklerine yapılan bir saldırı olarak algılar ve abartılı tepkiler gösterir.</a:t>
            </a:r>
            <a:endParaRPr lang="tr-TR" b="1" dirty="0"/>
          </a:p>
        </p:txBody>
      </p:sp>
      <p:sp>
        <p:nvSpPr>
          <p:cNvPr id="5" name="Dikdörtgen 4"/>
          <p:cNvSpPr/>
          <p:nvPr/>
        </p:nvSpPr>
        <p:spPr>
          <a:xfrm>
            <a:off x="308678" y="4084441"/>
            <a:ext cx="2232248" cy="2031325"/>
          </a:xfrm>
          <a:prstGeom prst="rect">
            <a:avLst/>
          </a:prstGeom>
        </p:spPr>
        <p:txBody>
          <a:bodyPr wrap="square">
            <a:spAutoFit/>
          </a:bodyPr>
          <a:lstStyle/>
          <a:p>
            <a:pPr algn="ctr"/>
            <a:r>
              <a:rPr lang="tr-TR" b="1" dirty="0" smtClean="0"/>
              <a:t>Bu evrede duyguların şiddet kazandığı görülür. Bunlar sinirlilik, öfke, bağırma, her şeye karşı gelme gibi özelliklerdir.</a:t>
            </a:r>
            <a:endParaRPr lang="tr-TR" b="1" dirty="0"/>
          </a:p>
        </p:txBody>
      </p:sp>
      <p:sp>
        <p:nvSpPr>
          <p:cNvPr id="6" name="Dikdörtgen 5"/>
          <p:cNvSpPr/>
          <p:nvPr/>
        </p:nvSpPr>
        <p:spPr>
          <a:xfrm>
            <a:off x="2905882" y="4107320"/>
            <a:ext cx="1512168" cy="923330"/>
          </a:xfrm>
          <a:prstGeom prst="rect">
            <a:avLst/>
          </a:prstGeom>
        </p:spPr>
        <p:txBody>
          <a:bodyPr wrap="square">
            <a:spAutoFit/>
          </a:bodyPr>
          <a:lstStyle/>
          <a:p>
            <a:pPr algn="ctr"/>
            <a:r>
              <a:rPr lang="tr-TR" b="1" dirty="0" smtClean="0"/>
              <a:t>Duygusal gelgitler yaşar</a:t>
            </a:r>
            <a:r>
              <a:rPr lang="tr-TR" dirty="0" smtClean="0"/>
              <a:t>.</a:t>
            </a:r>
            <a:endParaRPr lang="tr-TR" dirty="0"/>
          </a:p>
        </p:txBody>
      </p:sp>
      <p:sp>
        <p:nvSpPr>
          <p:cNvPr id="7" name="Dikdörtgen 6"/>
          <p:cNvSpPr/>
          <p:nvPr/>
        </p:nvSpPr>
        <p:spPr>
          <a:xfrm>
            <a:off x="5146172" y="4107711"/>
            <a:ext cx="1224136" cy="646331"/>
          </a:xfrm>
          <a:prstGeom prst="rect">
            <a:avLst/>
          </a:prstGeom>
        </p:spPr>
        <p:txBody>
          <a:bodyPr wrap="square">
            <a:spAutoFit/>
          </a:bodyPr>
          <a:lstStyle/>
          <a:p>
            <a:pPr algn="ctr"/>
            <a:r>
              <a:rPr lang="tr-TR" b="1" dirty="0" smtClean="0"/>
              <a:t>Çok kırılgandır. </a:t>
            </a:r>
            <a:endParaRPr lang="tr-TR" b="1" dirty="0"/>
          </a:p>
        </p:txBody>
      </p:sp>
      <p:pic>
        <p:nvPicPr>
          <p:cNvPr id="10" name="Resim 9"/>
          <p:cNvPicPr>
            <a:picLocks noChangeAspect="1"/>
          </p:cNvPicPr>
          <p:nvPr/>
        </p:nvPicPr>
        <p:blipFill>
          <a:blip r:embed="rId3" cstate="print">
            <a:clrChange>
              <a:clrFrom>
                <a:srgbClr val="F1F1F1"/>
              </a:clrFrom>
              <a:clrTo>
                <a:srgbClr val="F1F1F1">
                  <a:alpha val="0"/>
                </a:srgbClr>
              </a:clrTo>
            </a:clrChange>
            <a:extLst>
              <a:ext uri="{28A0092B-C50C-407E-A947-70E740481C1C}">
                <a14:useLocalDpi xmlns:a14="http://schemas.microsoft.com/office/drawing/2010/main" val="0"/>
              </a:ext>
            </a:extLst>
          </a:blip>
          <a:stretch>
            <a:fillRect/>
          </a:stretch>
        </p:blipFill>
        <p:spPr>
          <a:xfrm>
            <a:off x="5020043" y="1719295"/>
            <a:ext cx="1476393" cy="2068162"/>
          </a:xfrm>
          <a:prstGeom prst="rect">
            <a:avLst/>
          </a:prstGeom>
        </p:spPr>
      </p:pic>
      <p:pic>
        <p:nvPicPr>
          <p:cNvPr id="11" name="Resim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45385" y="992923"/>
            <a:ext cx="2149971" cy="2866628"/>
          </a:xfrm>
          <a:prstGeom prst="rect">
            <a:avLst/>
          </a:prstGeom>
        </p:spPr>
      </p:pic>
      <p:pic>
        <p:nvPicPr>
          <p:cNvPr id="13" name="Resim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3375" y="1719295"/>
            <a:ext cx="2217182" cy="2217182"/>
          </a:xfrm>
          <a:prstGeom prst="rect">
            <a:avLst/>
          </a:prstGeom>
        </p:spPr>
      </p:pic>
      <p:pic>
        <p:nvPicPr>
          <p:cNvPr id="14" name="Resim 1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911" y="1880828"/>
            <a:ext cx="1139777" cy="1852138"/>
          </a:xfrm>
          <a:prstGeom prst="rect">
            <a:avLst/>
          </a:prstGeom>
        </p:spPr>
      </p:pic>
      <p:cxnSp>
        <p:nvCxnSpPr>
          <p:cNvPr id="17" name="Düz Bağlayıcı 16"/>
          <p:cNvCxnSpPr/>
          <p:nvPr/>
        </p:nvCxnSpPr>
        <p:spPr>
          <a:xfrm>
            <a:off x="2540926" y="1484784"/>
            <a:ext cx="12449" cy="474953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Düz Bağlayıcı 18"/>
          <p:cNvCxnSpPr/>
          <p:nvPr/>
        </p:nvCxnSpPr>
        <p:spPr>
          <a:xfrm>
            <a:off x="4751400" y="1484784"/>
            <a:ext cx="0" cy="4749534"/>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Düz Bağlayıcı 20"/>
          <p:cNvCxnSpPr/>
          <p:nvPr/>
        </p:nvCxnSpPr>
        <p:spPr>
          <a:xfrm>
            <a:off x="6732240" y="1484784"/>
            <a:ext cx="0" cy="474953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46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6000" r="-6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1835696" y="338741"/>
            <a:ext cx="5616624" cy="769441"/>
          </a:xfrm>
          <a:prstGeom prst="rect">
            <a:avLst/>
          </a:prstGeom>
          <a:noFill/>
        </p:spPr>
        <p:txBody>
          <a:bodyPr wrap="square" rtlCol="0">
            <a:spAutoFit/>
          </a:bodyPr>
          <a:lstStyle/>
          <a:p>
            <a:pPr algn="ctr"/>
            <a:r>
              <a:rPr lang="tr-TR" sz="4400" b="1" i="1" dirty="0" smtClean="0">
                <a:solidFill>
                  <a:schemeClr val="accent5">
                    <a:lumMod val="75000"/>
                  </a:schemeClr>
                </a:solidFill>
              </a:rPr>
              <a:t>SOSYAL GELİŞİM</a:t>
            </a:r>
            <a:endParaRPr lang="tr-TR" sz="4400" b="1" i="1" dirty="0">
              <a:solidFill>
                <a:schemeClr val="accent5">
                  <a:lumMod val="75000"/>
                </a:schemeClr>
              </a:solidFill>
            </a:endParaRPr>
          </a:p>
        </p:txBody>
      </p:sp>
      <p:sp>
        <p:nvSpPr>
          <p:cNvPr id="5" name="Dikdörtgen 4"/>
          <p:cNvSpPr/>
          <p:nvPr/>
        </p:nvSpPr>
        <p:spPr>
          <a:xfrm>
            <a:off x="539552" y="1412776"/>
            <a:ext cx="4572000" cy="646331"/>
          </a:xfrm>
          <a:prstGeom prst="rect">
            <a:avLst/>
          </a:prstGeom>
        </p:spPr>
        <p:txBody>
          <a:bodyPr>
            <a:spAutoFit/>
          </a:bodyPr>
          <a:lstStyle/>
          <a:p>
            <a:pPr algn="ctr"/>
            <a:r>
              <a:rPr lang="tr-TR" b="1" dirty="0" smtClean="0"/>
              <a:t>Ergen toplumda saygınlık kazanmak ve statü sahibi olmak ister.</a:t>
            </a:r>
            <a:endParaRPr lang="tr-TR" b="1" dirty="0"/>
          </a:p>
        </p:txBody>
      </p:sp>
      <p:sp>
        <p:nvSpPr>
          <p:cNvPr id="6" name="Dikdörtgen 5"/>
          <p:cNvSpPr/>
          <p:nvPr/>
        </p:nvSpPr>
        <p:spPr>
          <a:xfrm>
            <a:off x="4211960" y="3269095"/>
            <a:ext cx="4572000" cy="646331"/>
          </a:xfrm>
          <a:prstGeom prst="rect">
            <a:avLst/>
          </a:prstGeom>
        </p:spPr>
        <p:txBody>
          <a:bodyPr>
            <a:spAutoFit/>
          </a:bodyPr>
          <a:lstStyle/>
          <a:p>
            <a:pPr algn="ctr"/>
            <a:r>
              <a:rPr lang="tr-TR" b="1" dirty="0" smtClean="0"/>
              <a:t>Aileye olan bağımlılığı azalır, arkadaşlıklar önem kazanır.</a:t>
            </a:r>
            <a:endParaRPr lang="tr-TR" b="1" dirty="0"/>
          </a:p>
        </p:txBody>
      </p:sp>
      <p:sp>
        <p:nvSpPr>
          <p:cNvPr id="7" name="Dikdörtgen 6"/>
          <p:cNvSpPr/>
          <p:nvPr/>
        </p:nvSpPr>
        <p:spPr>
          <a:xfrm>
            <a:off x="406556" y="5157192"/>
            <a:ext cx="4572000" cy="646331"/>
          </a:xfrm>
          <a:prstGeom prst="rect">
            <a:avLst/>
          </a:prstGeom>
        </p:spPr>
        <p:txBody>
          <a:bodyPr>
            <a:spAutoFit/>
          </a:bodyPr>
          <a:lstStyle/>
          <a:p>
            <a:pPr algn="ctr"/>
            <a:r>
              <a:rPr lang="tr-TR" b="1" dirty="0" smtClean="0"/>
              <a:t>Ergen arkadaşlarının seçimine ailesinin karışmasını istemez.</a:t>
            </a:r>
            <a:endParaRPr lang="tr-TR" b="1" dirty="0"/>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196752"/>
            <a:ext cx="2880320" cy="1502567"/>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365103"/>
            <a:ext cx="2880320" cy="1666903"/>
          </a:xfrm>
          <a:prstGeom prst="rect">
            <a:avLst/>
          </a:prstGeom>
        </p:spPr>
      </p:pic>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2699319"/>
            <a:ext cx="2883388" cy="1694656"/>
          </a:xfrm>
          <a:prstGeom prst="rect">
            <a:avLst/>
          </a:prstGeom>
        </p:spPr>
      </p:pic>
    </p:spTree>
    <p:extLst>
      <p:ext uri="{BB962C8B-B14F-4D97-AF65-F5344CB8AC3E}">
        <p14:creationId xmlns:p14="http://schemas.microsoft.com/office/powerpoint/2010/main" val="38773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4" name="Dikdörtgen 3"/>
          <p:cNvSpPr/>
          <p:nvPr/>
        </p:nvSpPr>
        <p:spPr>
          <a:xfrm>
            <a:off x="1772002" y="4509120"/>
            <a:ext cx="5797741" cy="175432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ANNE – BABALARA </a:t>
            </a:r>
          </a:p>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ÖNERİLER</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93019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79512" y="1195011"/>
            <a:ext cx="2671594" cy="4468615"/>
            <a:chOff x="179512" y="1195011"/>
            <a:chExt cx="2671594" cy="4468615"/>
          </a:xfrm>
        </p:grpSpPr>
        <p:sp>
          <p:nvSpPr>
            <p:cNvPr id="5" name="Dikdörtgen 4"/>
            <p:cNvSpPr/>
            <p:nvPr/>
          </p:nvSpPr>
          <p:spPr>
            <a:xfrm>
              <a:off x="179512" y="1195011"/>
              <a:ext cx="2664296" cy="245001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b="1" dirty="0" smtClean="0"/>
                <a:t>Her şeyden önce ergenlik çağının çalkantılı bir dönem olduğunu bilin ve dönemin özellikleri ile ilgili bilgi edinmeye çalışın.</a:t>
              </a:r>
              <a:endParaRPr lang="tr-TR"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645023"/>
              <a:ext cx="2671594" cy="2018603"/>
            </a:xfrm>
            <a:prstGeom prst="rect">
              <a:avLst/>
            </a:prstGeom>
          </p:spPr>
        </p:pic>
      </p:grpSp>
      <p:grpSp>
        <p:nvGrpSpPr>
          <p:cNvPr id="10" name="Grup 9"/>
          <p:cNvGrpSpPr/>
          <p:nvPr/>
        </p:nvGrpSpPr>
        <p:grpSpPr>
          <a:xfrm>
            <a:off x="3275856" y="1195009"/>
            <a:ext cx="2592289" cy="4468618"/>
            <a:chOff x="3275856" y="1195009"/>
            <a:chExt cx="2592289" cy="4468618"/>
          </a:xfrm>
        </p:grpSpPr>
        <p:sp>
          <p:nvSpPr>
            <p:cNvPr id="6" name="Dikdörtgen 5"/>
            <p:cNvSpPr/>
            <p:nvPr/>
          </p:nvSpPr>
          <p:spPr>
            <a:xfrm>
              <a:off x="3275856" y="1195009"/>
              <a:ext cx="2592288" cy="24500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b="1" dirty="0" smtClean="0"/>
                <a:t>Ergenin göstermiş olduğu tutarsız davranışlar karşısında soğukkanlılığınızı kaybetmeyin. Böyle durumlarda onunla karşılıklı oturup konuşarak sorunları çözmeye çalışın. </a:t>
              </a:r>
              <a:endParaRPr lang="tr-TR" b="1" dirty="0"/>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7" y="3645024"/>
              <a:ext cx="2592288" cy="2018603"/>
            </a:xfrm>
            <a:prstGeom prst="rect">
              <a:avLst/>
            </a:prstGeom>
            <a:ln>
              <a:solidFill>
                <a:schemeClr val="accent3">
                  <a:lumMod val="60000"/>
                  <a:lumOff val="40000"/>
                </a:schemeClr>
              </a:solidFill>
            </a:ln>
          </p:spPr>
        </p:pic>
      </p:grpSp>
      <p:grpSp>
        <p:nvGrpSpPr>
          <p:cNvPr id="14" name="Grup 13"/>
          <p:cNvGrpSpPr/>
          <p:nvPr/>
        </p:nvGrpSpPr>
        <p:grpSpPr>
          <a:xfrm>
            <a:off x="6300192" y="1195013"/>
            <a:ext cx="2592288" cy="4468614"/>
            <a:chOff x="6300192" y="1195013"/>
            <a:chExt cx="2592288" cy="4468614"/>
          </a:xfrm>
        </p:grpSpPr>
        <p:sp>
          <p:nvSpPr>
            <p:cNvPr id="11" name="Dikdörtgen 10"/>
            <p:cNvSpPr/>
            <p:nvPr/>
          </p:nvSpPr>
          <p:spPr>
            <a:xfrm>
              <a:off x="6300192" y="1195013"/>
              <a:ext cx="2592288" cy="245001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b="1" dirty="0" smtClean="0"/>
                <a:t>Ergene yapacağınız eleştiriler onur kırıcı, kişiliğini zedeleyici değil, yapıcı yönde olmalıdır.</a:t>
              </a:r>
              <a:endParaRPr lang="tr-TR" b="1" dirty="0"/>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3645022"/>
              <a:ext cx="2592288" cy="2018605"/>
            </a:xfrm>
            <a:prstGeom prst="rect">
              <a:avLst/>
            </a:prstGeom>
          </p:spPr>
        </p:pic>
      </p:grpSp>
      <p:sp>
        <p:nvSpPr>
          <p:cNvPr id="15" name="Metin kutusu 14"/>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p14="http://schemas.microsoft.com/office/powerpoint/2010/main" val="31631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39620" y="836712"/>
            <a:ext cx="3031232" cy="5400600"/>
            <a:chOff x="251521" y="1196752"/>
            <a:chExt cx="3168352" cy="5400600"/>
          </a:xfrm>
        </p:grpSpPr>
        <p:sp>
          <p:nvSpPr>
            <p:cNvPr id="4" name="Akış Çizelgesi: Birleştir 3"/>
            <p:cNvSpPr/>
            <p:nvPr/>
          </p:nvSpPr>
          <p:spPr>
            <a:xfrm>
              <a:off x="251521" y="3356992"/>
              <a:ext cx="3168352" cy="3240360"/>
            </a:xfrm>
            <a:prstGeom prst="flowChartMerg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sz="1600" b="1" dirty="0" smtClean="0"/>
            </a:p>
            <a:p>
              <a:pPr algn="ctr"/>
              <a:endParaRPr lang="tr-TR" sz="1600" b="1" dirty="0"/>
            </a:p>
            <a:p>
              <a:pPr algn="ctr"/>
              <a:r>
                <a:rPr lang="tr-TR" sz="1600" b="1" dirty="0" smtClean="0"/>
                <a:t>Ergenle saç biçimi, kılık-kıyafeti gibi konularda çok fazla tartışmaya girmeyin. </a:t>
              </a:r>
              <a:endParaRPr lang="tr-TR" sz="1600"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196752"/>
              <a:ext cx="3168351" cy="2160240"/>
            </a:xfrm>
            <a:prstGeom prst="rect">
              <a:avLst/>
            </a:prstGeom>
          </p:spPr>
        </p:pic>
      </p:grpSp>
      <p:grpSp>
        <p:nvGrpSpPr>
          <p:cNvPr id="9" name="Grup 8"/>
          <p:cNvGrpSpPr/>
          <p:nvPr/>
        </p:nvGrpSpPr>
        <p:grpSpPr>
          <a:xfrm>
            <a:off x="3219734" y="840160"/>
            <a:ext cx="2861052" cy="5400600"/>
            <a:chOff x="3635896" y="1196752"/>
            <a:chExt cx="2952328" cy="5400600"/>
          </a:xfrm>
        </p:grpSpPr>
        <p:sp>
          <p:nvSpPr>
            <p:cNvPr id="6" name="Akış Çizelgesi: Birleştir 5"/>
            <p:cNvSpPr/>
            <p:nvPr/>
          </p:nvSpPr>
          <p:spPr>
            <a:xfrm>
              <a:off x="3635896" y="3356992"/>
              <a:ext cx="2952328" cy="3240360"/>
            </a:xfrm>
            <a:prstGeom prst="flowChartMerg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sz="1600" b="1" dirty="0" smtClean="0"/>
            </a:p>
            <a:p>
              <a:pPr algn="ctr"/>
              <a:endParaRPr lang="tr-TR" sz="1600" b="1" dirty="0"/>
            </a:p>
            <a:p>
              <a:pPr algn="ctr"/>
              <a:r>
                <a:rPr lang="tr-TR" sz="1600" b="1" dirty="0" smtClean="0"/>
                <a:t>Çocuğunuz özellikle ön ergenlik döneminde bazı sakarlıklar yapabilir.</a:t>
              </a:r>
              <a:endParaRPr lang="tr-TR" sz="1600" b="1"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1196752"/>
              <a:ext cx="2952327" cy="2177684"/>
            </a:xfrm>
            <a:prstGeom prst="rect">
              <a:avLst/>
            </a:prstGeom>
            <a:ln>
              <a:solidFill>
                <a:srgbClr val="C00000"/>
              </a:solidFill>
            </a:ln>
          </p:spPr>
        </p:pic>
      </p:grpSp>
      <p:grpSp>
        <p:nvGrpSpPr>
          <p:cNvPr id="12" name="Grup 11"/>
          <p:cNvGrpSpPr/>
          <p:nvPr/>
        </p:nvGrpSpPr>
        <p:grpSpPr>
          <a:xfrm>
            <a:off x="6300192" y="840160"/>
            <a:ext cx="2843808" cy="5443128"/>
            <a:chOff x="6228184" y="1052737"/>
            <a:chExt cx="2915816" cy="5443128"/>
          </a:xfrm>
        </p:grpSpPr>
        <p:sp>
          <p:nvSpPr>
            <p:cNvPr id="10" name="Akış Çizelgesi: Birleştir 9"/>
            <p:cNvSpPr/>
            <p:nvPr/>
          </p:nvSpPr>
          <p:spPr>
            <a:xfrm>
              <a:off x="6228184" y="3255505"/>
              <a:ext cx="2915816" cy="3240360"/>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dirty="0" smtClean="0"/>
            </a:p>
            <a:p>
              <a:pPr algn="ctr"/>
              <a:endParaRPr lang="tr-TR" sz="1600" b="1" dirty="0"/>
            </a:p>
            <a:p>
              <a:pPr algn="ctr"/>
              <a:r>
                <a:rPr lang="tr-TR" sz="1600" b="1" dirty="0" smtClean="0"/>
                <a:t>Çocuğunuza</a:t>
              </a:r>
            </a:p>
            <a:p>
              <a:pPr algn="ctr"/>
              <a:r>
                <a:rPr lang="tr-TR" sz="1600" b="1" dirty="0" smtClean="0"/>
                <a:t>büyüdüğünü hissettirecek tarzda sorumluluklar verin. </a:t>
              </a:r>
              <a:endParaRPr lang="tr-TR" sz="1600" b="1" dirty="0"/>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052737"/>
              <a:ext cx="2915816" cy="2177684"/>
            </a:xfrm>
            <a:prstGeom prst="rect">
              <a:avLst/>
            </a:prstGeom>
          </p:spPr>
        </p:pic>
      </p:grpSp>
      <p:sp>
        <p:nvSpPr>
          <p:cNvPr id="14" name="Metin kutusu 13"/>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p14="http://schemas.microsoft.com/office/powerpoint/2010/main" val="23151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2"/>
          <p:cNvSpPr/>
          <p:nvPr/>
        </p:nvSpPr>
        <p:spPr>
          <a:xfrm>
            <a:off x="686542" y="757635"/>
            <a:ext cx="7742686" cy="5920432"/>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4" name="Serbest Form 3"/>
          <p:cNvSpPr/>
          <p:nvPr/>
        </p:nvSpPr>
        <p:spPr>
          <a:xfrm>
            <a:off x="26195"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Ergene dışarı çıkma ve arkadaşları ile çeşitli etkinliklere katılma konusunda biraz daha fazla toleranslı davranın. </a:t>
            </a:r>
            <a:endParaRPr lang="tr-TR" sz="1600" b="1" kern="1200" dirty="0"/>
          </a:p>
        </p:txBody>
      </p:sp>
      <p:sp>
        <p:nvSpPr>
          <p:cNvPr id="6" name="Serbest Form 5"/>
          <p:cNvSpPr/>
          <p:nvPr/>
        </p:nvSpPr>
        <p:spPr>
          <a:xfrm>
            <a:off x="2328586"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Ergenin de zevk alabileceği ortamlara birlikte gitmeye çalışın. </a:t>
            </a:r>
            <a:endParaRPr lang="tr-TR" sz="1600" b="1" kern="1200" dirty="0"/>
          </a:p>
        </p:txBody>
      </p:sp>
      <p:sp>
        <p:nvSpPr>
          <p:cNvPr id="8" name="Serbest Form 7"/>
          <p:cNvSpPr/>
          <p:nvPr/>
        </p:nvSpPr>
        <p:spPr>
          <a:xfrm>
            <a:off x="4630977"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Ergenin arkadaşlarını onun yanında kesinlikle kötülemeyin, eleştirmeyin. Çünkü bu dönemde arkadaşlar her şeyden önemlidir. </a:t>
            </a:r>
            <a:endParaRPr lang="tr-TR" sz="1600" b="1" kern="1200" dirty="0"/>
          </a:p>
        </p:txBody>
      </p:sp>
      <p:sp>
        <p:nvSpPr>
          <p:cNvPr id="9" name="Serbest Form 8"/>
          <p:cNvSpPr/>
          <p:nvPr/>
        </p:nvSpPr>
        <p:spPr>
          <a:xfrm>
            <a:off x="6933368"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Ergeni akranlarıyla kıyaslamaktan kaçının. Bu davranış onunla aranızda sürtüşme yaratacağı gibi, kendisine karşı güveninin azalmasına da yol açabilir. </a:t>
            </a:r>
            <a:endParaRPr lang="tr-TR" sz="1600" b="1" kern="1200" dirty="0"/>
          </a:p>
        </p:txBody>
      </p:sp>
      <p:sp>
        <p:nvSpPr>
          <p:cNvPr id="7" name="Metin kutusu 6"/>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p14="http://schemas.microsoft.com/office/powerpoint/2010/main" val="123302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12" y="3305967"/>
            <a:ext cx="7062975" cy="281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varlatılmış Dikdörtgen 3"/>
          <p:cNvSpPr/>
          <p:nvPr/>
        </p:nvSpPr>
        <p:spPr>
          <a:xfrm>
            <a:off x="179512" y="692696"/>
            <a:ext cx="2664296"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t>Ergenlik döneminde, özelikle de ön ergenlik dönemindeki ergenler cinsel gelişimleri ile ilgili büyük sorunlar yaşarlar. Vücutlarındaki değişikliklerin sadece kendilerinde olduğunu düşünebilirler. </a:t>
            </a:r>
            <a:endParaRPr lang="tr-TR" sz="1600" b="1" dirty="0"/>
          </a:p>
        </p:txBody>
      </p:sp>
      <p:sp>
        <p:nvSpPr>
          <p:cNvPr id="5" name="Yuvarlatılmış Dikdörtgen 4"/>
          <p:cNvSpPr/>
          <p:nvPr/>
        </p:nvSpPr>
        <p:spPr>
          <a:xfrm>
            <a:off x="3203848" y="692696"/>
            <a:ext cx="2736304"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t>Boy ve kilo gibi fiziksel özellikler konusunda asla şaka yapmayın. Kimi anne-babalar çocuklarını alaycı ve iğneleyici tavırla harekete geçirmeye çalışırlar. </a:t>
            </a:r>
            <a:endParaRPr lang="tr-TR" sz="1600" b="1" dirty="0"/>
          </a:p>
        </p:txBody>
      </p:sp>
      <p:sp>
        <p:nvSpPr>
          <p:cNvPr id="6" name="Yuvarlatılmış Dikdörtgen 5"/>
          <p:cNvSpPr/>
          <p:nvPr/>
        </p:nvSpPr>
        <p:spPr>
          <a:xfrm>
            <a:off x="6300192" y="695265"/>
            <a:ext cx="2699792"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t>Ergenlik döneminde verilen cezalara ergenin tepkisi kestirilemeyecek ölçüde sert olabilir. Daha çok baskı ve kısıtlama, baş kaldırmayı körükleyebilir.</a:t>
            </a:r>
            <a:endParaRPr lang="tr-TR" sz="1600" b="1" dirty="0"/>
          </a:p>
        </p:txBody>
      </p:sp>
      <p:sp>
        <p:nvSpPr>
          <p:cNvPr id="9" name="Metin kutusu 8"/>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p14="http://schemas.microsoft.com/office/powerpoint/2010/main" val="10988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fade">
                                      <p:cBhvr>
                                        <p:cTn id="10" dur="500"/>
                                        <p:tgtEl>
                                          <p:spTgt spid="1638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
        <p:nvSpPr>
          <p:cNvPr id="3" name="Serbest Form 2"/>
          <p:cNvSpPr/>
          <p:nvPr/>
        </p:nvSpPr>
        <p:spPr>
          <a:xfrm>
            <a:off x="467544" y="678041"/>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Başarısızlık yaşadığında anlayışlı olmaya çalışın. Hemen suçlamaya da girişmeyin. Neden başarısızlık yaşadığını öğrenmeye ve onu dinlemeye çalışın. </a:t>
            </a:r>
            <a:endParaRPr lang="tr-TR" sz="1700" b="1" kern="1200" dirty="0"/>
          </a:p>
        </p:txBody>
      </p:sp>
      <p:sp>
        <p:nvSpPr>
          <p:cNvPr id="4" name="Yuvarlatılmış Dikdörtgen 3"/>
          <p:cNvSpPr/>
          <p:nvPr/>
        </p:nvSpPr>
        <p:spPr>
          <a:xfrm>
            <a:off x="593569" y="804066"/>
            <a:ext cx="1672904" cy="1008201"/>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5" name="Serbest Form 4"/>
          <p:cNvSpPr/>
          <p:nvPr/>
        </p:nvSpPr>
        <p:spPr>
          <a:xfrm>
            <a:off x="467544" y="2064318"/>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Çocuğunuzu dinlemeye özen gösterin. Onunla evdeyken rahat konuşamıyorsanız farklı bir mekanda, örneğin arabada ya da dışarıda konuşmayı deneyin. </a:t>
            </a:r>
            <a:endParaRPr lang="tr-TR" sz="1700" b="1" kern="1200" dirty="0"/>
          </a:p>
        </p:txBody>
      </p:sp>
      <p:sp>
        <p:nvSpPr>
          <p:cNvPr id="8" name="Yuvarlatılmış Dikdörtgen 7"/>
          <p:cNvSpPr/>
          <p:nvPr/>
        </p:nvSpPr>
        <p:spPr>
          <a:xfrm>
            <a:off x="593569" y="2190343"/>
            <a:ext cx="1672904" cy="1008201"/>
          </a:xfrm>
          <a:prstGeom prst="roundRect">
            <a:avLst>
              <a:gd name="adj" fmla="val 10000"/>
            </a:avLst>
          </a:prstGeom>
          <a:blipFill>
            <a:blip r:embed="rId3">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3">
              <a:tint val="50000"/>
              <a:hueOff val="3584065"/>
              <a:satOff val="-4703"/>
              <a:lumOff val="-463"/>
              <a:alphaOff val="0"/>
            </a:schemeClr>
          </a:effectRef>
          <a:fontRef idx="minor">
            <a:schemeClr val="lt1">
              <a:hueOff val="0"/>
              <a:satOff val="0"/>
              <a:lumOff val="0"/>
              <a:alphaOff val="0"/>
            </a:schemeClr>
          </a:fontRef>
        </p:style>
      </p:sp>
      <p:sp>
        <p:nvSpPr>
          <p:cNvPr id="9" name="Serbest Form 8"/>
          <p:cNvSpPr/>
          <p:nvPr/>
        </p:nvSpPr>
        <p:spPr>
          <a:xfrm>
            <a:off x="467544" y="3450595"/>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Bizim zamanımızda diye başlayan sözlerden kaçının. Ama soru sorunca, ya da bir şey danıştığında, mutlaka bir açıklama yapın.  </a:t>
            </a:r>
            <a:endParaRPr lang="tr-TR" sz="1700" b="1" kern="1200" dirty="0"/>
          </a:p>
        </p:txBody>
      </p:sp>
      <p:sp>
        <p:nvSpPr>
          <p:cNvPr id="10" name="Yuvarlatılmış Dikdörtgen 9"/>
          <p:cNvSpPr/>
          <p:nvPr/>
        </p:nvSpPr>
        <p:spPr>
          <a:xfrm>
            <a:off x="593569" y="3576620"/>
            <a:ext cx="1672904" cy="1008201"/>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3">
              <a:tint val="50000"/>
              <a:hueOff val="7168130"/>
              <a:satOff val="-9405"/>
              <a:lumOff val="-925"/>
              <a:alphaOff val="0"/>
            </a:schemeClr>
          </a:effectRef>
          <a:fontRef idx="minor">
            <a:schemeClr val="lt1">
              <a:hueOff val="0"/>
              <a:satOff val="0"/>
              <a:lumOff val="0"/>
              <a:alphaOff val="0"/>
            </a:schemeClr>
          </a:fontRef>
        </p:style>
      </p:sp>
      <p:sp>
        <p:nvSpPr>
          <p:cNvPr id="11" name="Serbest Form 10"/>
          <p:cNvSpPr/>
          <p:nvPr/>
        </p:nvSpPr>
        <p:spPr>
          <a:xfrm>
            <a:off x="467544" y="4836872"/>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Birlikte geçirdiğiniz zamanları, o pek istemese de, artırmaya çalışın. Bu zamanı birlikte sinema, tiyatro ya da spor karşılaşmalarına katılarak değerlendirebileceğiniz gibi, sohbet ederek, alışveriş yaparak ya da onun istediği başka bir etkinliği yaparak da değerlendirebilirsiniz.</a:t>
            </a:r>
            <a:endParaRPr lang="tr-TR" sz="1700" b="1" kern="1200" dirty="0"/>
          </a:p>
        </p:txBody>
      </p:sp>
      <p:sp>
        <p:nvSpPr>
          <p:cNvPr id="12" name="Yuvarlatılmış Dikdörtgen 11"/>
          <p:cNvSpPr/>
          <p:nvPr/>
        </p:nvSpPr>
        <p:spPr>
          <a:xfrm>
            <a:off x="593569" y="4962898"/>
            <a:ext cx="1672904" cy="1008201"/>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3">
              <a:tint val="50000"/>
              <a:hueOff val="10752195"/>
              <a:satOff val="-14108"/>
              <a:lumOff val="-138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827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063316" y="256160"/>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grpSp>
        <p:nvGrpSpPr>
          <p:cNvPr id="12" name="Grup 11"/>
          <p:cNvGrpSpPr/>
          <p:nvPr/>
        </p:nvGrpSpPr>
        <p:grpSpPr>
          <a:xfrm>
            <a:off x="0" y="2564904"/>
            <a:ext cx="3024336" cy="3221187"/>
            <a:chOff x="0" y="2564904"/>
            <a:chExt cx="3024336" cy="3221187"/>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4904"/>
              <a:ext cx="3024336" cy="3221187"/>
            </a:xfrm>
            <a:prstGeom prst="rect">
              <a:avLst/>
            </a:prstGeom>
          </p:spPr>
        </p:pic>
        <p:sp>
          <p:nvSpPr>
            <p:cNvPr id="8" name="Metin kutusu 7"/>
            <p:cNvSpPr txBox="1"/>
            <p:nvPr/>
          </p:nvSpPr>
          <p:spPr>
            <a:xfrm rot="179855">
              <a:off x="312795" y="3158507"/>
              <a:ext cx="2348034" cy="2031325"/>
            </a:xfrm>
            <a:prstGeom prst="rect">
              <a:avLst/>
            </a:prstGeom>
            <a:noFill/>
          </p:spPr>
          <p:txBody>
            <a:bodyPr wrap="square" rtlCol="0">
              <a:spAutoFit/>
            </a:bodyPr>
            <a:lstStyle/>
            <a:p>
              <a:pPr algn="ctr"/>
              <a:r>
                <a:rPr lang="tr-TR" b="1" dirty="0" smtClean="0"/>
                <a:t>Ona özel bir mekan verin. </a:t>
              </a:r>
            </a:p>
            <a:p>
              <a:pPr algn="ctr"/>
              <a:r>
                <a:rPr lang="tr-TR" b="1" dirty="0" smtClean="0"/>
                <a:t>Bu onun kendi başına düşünmesi, hayal kurması ve geleceğine ilişkin planlar yapması açısından önemlidir.</a:t>
              </a:r>
              <a:endParaRPr lang="tr-TR" b="1" dirty="0"/>
            </a:p>
          </p:txBody>
        </p:sp>
      </p:grpSp>
      <p:grpSp>
        <p:nvGrpSpPr>
          <p:cNvPr id="13" name="Grup 12"/>
          <p:cNvGrpSpPr/>
          <p:nvPr/>
        </p:nvGrpSpPr>
        <p:grpSpPr>
          <a:xfrm>
            <a:off x="3095626" y="1412776"/>
            <a:ext cx="3024187" cy="3219450"/>
            <a:chOff x="3095626" y="1412776"/>
            <a:chExt cx="3024187" cy="3219450"/>
          </a:xfrm>
        </p:grpSpPr>
        <p:pic>
          <p:nvPicPr>
            <p:cNvPr id="184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26" y="1412776"/>
              <a:ext cx="302418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rot="227795">
              <a:off x="3308436" y="1943404"/>
              <a:ext cx="2598566" cy="2062103"/>
            </a:xfrm>
            <a:prstGeom prst="rect">
              <a:avLst/>
            </a:prstGeom>
          </p:spPr>
          <p:txBody>
            <a:bodyPr wrap="square">
              <a:spAutoFit/>
            </a:bodyPr>
            <a:lstStyle/>
            <a:p>
              <a:pPr algn="ctr"/>
              <a:r>
                <a:rPr lang="tr-TR" sz="1600" b="1" dirty="0" smtClean="0"/>
                <a:t>Anne-babalar olarak aynı tutum ve davranışları sergilemeniz önemlidir. Tutarsız olmayın. Annenin evet dediğine baba hayır; babanın evet dediği şeye anne asla ve asla hayır dememelidir. </a:t>
              </a:r>
              <a:endParaRPr lang="tr-TR" sz="1600" b="1" dirty="0"/>
            </a:p>
          </p:txBody>
        </p:sp>
      </p:grpSp>
      <p:grpSp>
        <p:nvGrpSpPr>
          <p:cNvPr id="14" name="Grup 13"/>
          <p:cNvGrpSpPr/>
          <p:nvPr/>
        </p:nvGrpSpPr>
        <p:grpSpPr>
          <a:xfrm>
            <a:off x="6119813" y="2548930"/>
            <a:ext cx="3024187" cy="3219450"/>
            <a:chOff x="6119813" y="2548930"/>
            <a:chExt cx="3024187" cy="3219450"/>
          </a:xfrm>
        </p:grpSpPr>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2548930"/>
              <a:ext cx="3024187"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rot="181030">
              <a:off x="6298488" y="2985269"/>
              <a:ext cx="2521324" cy="2339102"/>
            </a:xfrm>
            <a:prstGeom prst="rect">
              <a:avLst/>
            </a:prstGeom>
          </p:spPr>
          <p:txBody>
            <a:bodyPr wrap="square">
              <a:spAutoFit/>
            </a:bodyPr>
            <a:lstStyle/>
            <a:p>
              <a:pPr algn="ctr"/>
              <a:r>
                <a:rPr lang="tr-TR" sz="1600" b="1" dirty="0" smtClean="0"/>
                <a:t>Çocukların iyi </a:t>
              </a:r>
              <a:br>
                <a:rPr lang="tr-TR" sz="1600" b="1" dirty="0" smtClean="0"/>
              </a:br>
              <a:r>
                <a:rPr lang="tr-TR" sz="1600" b="1" dirty="0" smtClean="0"/>
                <a:t>    davrandığı zamanları </a:t>
              </a:r>
              <a:br>
                <a:rPr lang="tr-TR" sz="1600" b="1" dirty="0" smtClean="0"/>
              </a:br>
              <a:r>
                <a:rPr lang="tr-TR" sz="1600" b="1" dirty="0" smtClean="0"/>
                <a:t>  yakalayabilirsiniz.</a:t>
              </a:r>
            </a:p>
            <a:p>
              <a:pPr algn="ctr"/>
              <a:r>
                <a:rPr lang="tr-TR" sz="1600" b="1" dirty="0" smtClean="0"/>
                <a:t>Olumsuzu yapmasını söylemek yerine, </a:t>
              </a:r>
            </a:p>
            <a:p>
              <a:pPr algn="ctr"/>
              <a:r>
                <a:rPr lang="tr-TR" sz="1600" b="1" dirty="0" smtClean="0"/>
                <a:t>Olumluyu yaptığında, olumlu davranışı vurgulamak daha iyidir.</a:t>
              </a:r>
            </a:p>
            <a:p>
              <a:endParaRPr lang="tr-TR" dirty="0"/>
            </a:p>
          </p:txBody>
        </p:sp>
      </p:grpSp>
    </p:spTree>
    <p:extLst>
      <p:ext uri="{BB962C8B-B14F-4D97-AF65-F5344CB8AC3E}">
        <p14:creationId xmlns:p14="http://schemas.microsoft.com/office/powerpoint/2010/main" val="37103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4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509120"/>
            <a:ext cx="8424936" cy="1606862"/>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tr-TR" sz="1800" b="1" i="1" dirty="0" smtClean="0"/>
              <a:t>Ergenlik dönemi çok zor bir dönem gibi görünse de doğru tutum içinde olduğumuzda daha az sorunla, daha kolay geçen bir dönemdir. </a:t>
            </a:r>
          </a:p>
          <a:p>
            <a:pPr marL="0" indent="0" algn="ctr">
              <a:buNone/>
            </a:pPr>
            <a:r>
              <a:rPr lang="tr-TR" sz="1800" b="1" i="1" dirty="0" smtClean="0"/>
              <a:t>Anne-babalar olarak sabırlı olmalı ve çocuğumuzun yaşadıklarını anlamaya çalışarak onlara destek olmalıyız. Onların karşısında değil yanında olduğumuzu hissettirmeli ve büyüdüğünü görmenin hüznünü değil sevincini yaşamalıyız…</a:t>
            </a:r>
          </a:p>
          <a:p>
            <a:pPr marL="0" indent="0">
              <a:buNone/>
            </a:pPr>
            <a:endParaRPr lang="tr-TR" dirty="0"/>
          </a:p>
        </p:txBody>
      </p:sp>
    </p:spTree>
    <p:extLst>
      <p:ext uri="{BB962C8B-B14F-4D97-AF65-F5344CB8AC3E}">
        <p14:creationId xmlns:p14="http://schemas.microsoft.com/office/powerpoint/2010/main" val="30154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49" y="6165304"/>
            <a:ext cx="11033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09667" y="2492896"/>
            <a:ext cx="8280921" cy="215443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tr-TR" sz="2400" b="1" u="sng" dirty="0" smtClean="0"/>
              <a:t>ERGENLİK NEDİR?</a:t>
            </a:r>
          </a:p>
          <a:p>
            <a:pPr algn="ctr"/>
            <a:endParaRPr lang="tr-TR" b="1" dirty="0" smtClean="0"/>
          </a:p>
          <a:p>
            <a:pPr algn="ctr"/>
            <a:r>
              <a:rPr lang="tr-TR" b="1" dirty="0" smtClean="0"/>
              <a:t>Ergenlik dönemi, biyolojik, psikolojik, zihinsel ve sosyal açıdan bir gelişme ve olgunlaşmanın yer aldığı çocukluktan erişkinliğe geçiş dönemidir. </a:t>
            </a:r>
            <a:endParaRPr lang="tr-TR" b="1" dirty="0"/>
          </a:p>
          <a:p>
            <a:pPr algn="ctr"/>
            <a:r>
              <a:rPr lang="tr-TR" b="1" dirty="0" smtClean="0"/>
              <a:t>Çocuklar sadece büyürler, ergenler ise hem büyürler hem değişirler. </a:t>
            </a:r>
          </a:p>
          <a:p>
            <a:pPr algn="ctr"/>
            <a:r>
              <a:rPr lang="tr-TR" b="1" dirty="0" smtClean="0"/>
              <a:t>Ergenlik, ikinci doğum olarak da adlandırılır. </a:t>
            </a:r>
          </a:p>
          <a:p>
            <a:pPr algn="just"/>
            <a:endParaRPr lang="tr-TR" sz="2000" dirty="0"/>
          </a:p>
        </p:txBody>
      </p:sp>
    </p:spTree>
    <p:extLst>
      <p:ext uri="{BB962C8B-B14F-4D97-AF65-F5344CB8AC3E}">
        <p14:creationId xmlns:p14="http://schemas.microsoft.com/office/powerpoint/2010/main" val="30909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8416" y="332656"/>
            <a:ext cx="7499176" cy="922114"/>
          </a:xfrm>
        </p:spPr>
        <p:txBody>
          <a:bodyPr>
            <a:normAutofit/>
          </a:bodyPr>
          <a:lstStyle/>
          <a:p>
            <a:r>
              <a:rPr lang="tr-TR" sz="4800" b="1" i="1" dirty="0" smtClean="0"/>
              <a:t>ERGENLİĞİN EVRELERİ</a:t>
            </a:r>
            <a:endParaRPr lang="tr-TR" sz="4800" b="1" i="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3789040"/>
            <a:ext cx="4606267" cy="2407146"/>
          </a:xfrm>
        </p:spPr>
      </p:pic>
      <p:sp>
        <p:nvSpPr>
          <p:cNvPr id="5" name="Yuvarlatılmış Dikdörtgen 4"/>
          <p:cNvSpPr/>
          <p:nvPr/>
        </p:nvSpPr>
        <p:spPr>
          <a:xfrm>
            <a:off x="323528" y="1700808"/>
            <a:ext cx="2520280" cy="19442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tr-TR" b="1" u="sng" dirty="0" smtClean="0"/>
              <a:t>BAĞLANGIÇ DÖNEMİ</a:t>
            </a:r>
          </a:p>
          <a:p>
            <a:pPr algn="ctr">
              <a:spcAft>
                <a:spcPts val="600"/>
              </a:spcAft>
            </a:pPr>
            <a:r>
              <a:rPr lang="tr-TR" b="1" u="sng" dirty="0" smtClean="0"/>
              <a:t>(ERİNLİK)</a:t>
            </a:r>
          </a:p>
          <a:p>
            <a:pPr algn="ctr">
              <a:spcAft>
                <a:spcPts val="600"/>
              </a:spcAft>
            </a:pPr>
            <a:r>
              <a:rPr lang="tr-TR" b="1" dirty="0" smtClean="0"/>
              <a:t>KIZLAR &gt; 11-15 YAŞ</a:t>
            </a:r>
          </a:p>
          <a:p>
            <a:pPr algn="ctr"/>
            <a:r>
              <a:rPr lang="tr-TR" b="1" dirty="0" smtClean="0"/>
              <a:t>ERKEKLER &gt; 13-15 YAŞ</a:t>
            </a:r>
            <a:endParaRPr lang="tr-TR" b="1" dirty="0"/>
          </a:p>
        </p:txBody>
      </p:sp>
      <p:sp>
        <p:nvSpPr>
          <p:cNvPr id="6" name="Yuvarlatılmış Dikdörtgen 5"/>
          <p:cNvSpPr/>
          <p:nvPr/>
        </p:nvSpPr>
        <p:spPr>
          <a:xfrm>
            <a:off x="3480115" y="1700808"/>
            <a:ext cx="2376264"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600"/>
              </a:spcAft>
            </a:pPr>
            <a:r>
              <a:rPr lang="tr-TR" b="1" u="sng" dirty="0" smtClean="0"/>
              <a:t>ORTA DÖNEM</a:t>
            </a:r>
          </a:p>
          <a:p>
            <a:pPr algn="ctr">
              <a:spcAft>
                <a:spcPts val="600"/>
              </a:spcAft>
            </a:pPr>
            <a:r>
              <a:rPr lang="tr-TR" b="1" dirty="0" smtClean="0"/>
              <a:t>KIZLAR &gt; 15-18</a:t>
            </a:r>
          </a:p>
          <a:p>
            <a:pPr algn="ctr">
              <a:spcAft>
                <a:spcPts val="600"/>
              </a:spcAft>
            </a:pPr>
            <a:r>
              <a:rPr lang="tr-TR" b="1" dirty="0" smtClean="0"/>
              <a:t>ERKEKLER &gt; 17-19</a:t>
            </a:r>
            <a:endParaRPr lang="tr-TR" b="1" dirty="0"/>
          </a:p>
        </p:txBody>
      </p:sp>
      <p:sp>
        <p:nvSpPr>
          <p:cNvPr id="7" name="Yuvarlatılmış Dikdörtgen 6"/>
          <p:cNvSpPr/>
          <p:nvPr/>
        </p:nvSpPr>
        <p:spPr>
          <a:xfrm>
            <a:off x="6516216" y="1700808"/>
            <a:ext cx="2232248" cy="194421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Aft>
                <a:spcPts val="600"/>
              </a:spcAft>
            </a:pPr>
            <a:r>
              <a:rPr lang="tr-TR" b="1" u="sng" dirty="0" smtClean="0"/>
              <a:t>SON DÖNEM</a:t>
            </a:r>
          </a:p>
          <a:p>
            <a:pPr algn="ctr">
              <a:spcAft>
                <a:spcPts val="600"/>
              </a:spcAft>
            </a:pPr>
            <a:r>
              <a:rPr lang="tr-TR" b="1" dirty="0" smtClean="0"/>
              <a:t>KIZLAR &gt; 18-20 </a:t>
            </a:r>
          </a:p>
          <a:p>
            <a:pPr algn="ctr">
              <a:spcAft>
                <a:spcPts val="600"/>
              </a:spcAft>
            </a:pPr>
            <a:r>
              <a:rPr lang="tr-TR" b="1" dirty="0" smtClean="0"/>
              <a:t>ERKEKLER &gt; 19-21</a:t>
            </a:r>
            <a:endParaRPr lang="tr-TR" b="1" dirty="0"/>
          </a:p>
        </p:txBody>
      </p:sp>
    </p:spTree>
    <p:extLst>
      <p:ext uri="{BB962C8B-B14F-4D97-AF65-F5344CB8AC3E}">
        <p14:creationId xmlns:p14="http://schemas.microsoft.com/office/powerpoint/2010/main" val="258997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1268760"/>
            <a:ext cx="5544616" cy="638944"/>
          </a:xfrm>
        </p:spPr>
        <p:txBody>
          <a:bodyPr>
            <a:normAutofit fontScale="90000"/>
          </a:bodyPr>
          <a:lstStyle/>
          <a:p>
            <a:r>
              <a:rPr lang="tr-TR" sz="4000" b="1" i="1" dirty="0" smtClean="0"/>
              <a:t>BAŞLANGIÇ DÖNEMİ</a:t>
            </a:r>
            <a:br>
              <a:rPr lang="tr-TR" sz="4000" b="1" i="1" dirty="0" smtClean="0"/>
            </a:br>
            <a:r>
              <a:rPr lang="tr-TR" sz="2400" b="1" i="1" dirty="0" smtClean="0"/>
              <a:t>( 11-15 Yaş )</a:t>
            </a:r>
            <a:endParaRPr lang="tr-TR" sz="2400" b="1" i="1" dirty="0"/>
          </a:p>
        </p:txBody>
      </p:sp>
      <p:sp>
        <p:nvSpPr>
          <p:cNvPr id="3" name="İçerik Yer Tutucusu 2"/>
          <p:cNvSpPr>
            <a:spLocks noGrp="1"/>
          </p:cNvSpPr>
          <p:nvPr>
            <p:ph idx="1"/>
          </p:nvPr>
        </p:nvSpPr>
        <p:spPr>
          <a:xfrm>
            <a:off x="2123728" y="1988840"/>
            <a:ext cx="4834880" cy="3744416"/>
          </a:xfrm>
        </p:spPr>
        <p:txBody>
          <a:bodyPr>
            <a:normAutofit/>
          </a:bodyPr>
          <a:lstStyle/>
          <a:p>
            <a:pPr marL="0" indent="0" algn="ctr">
              <a:buNone/>
            </a:pPr>
            <a:r>
              <a:rPr lang="tr-TR" sz="1800" b="1" dirty="0" smtClean="0">
                <a:solidFill>
                  <a:schemeClr val="tx1"/>
                </a:solidFill>
              </a:rPr>
              <a:t>Bu dönem fizyolojik değişikliklerin en yoğun olduğu dönemdir. Kızlar erkeklere göre ortalama iki yıl kadar önce bu döneme girerler. Boy hızlı bir biçimde uzar. Cinsiyet özellikleri belirginleşir. </a:t>
            </a:r>
          </a:p>
          <a:p>
            <a:pPr marL="0" indent="0" algn="ctr">
              <a:buNone/>
            </a:pPr>
            <a:endParaRPr lang="tr-TR" sz="1800" b="1" dirty="0" smtClean="0">
              <a:solidFill>
                <a:schemeClr val="tx1"/>
              </a:solidFill>
            </a:endParaRPr>
          </a:p>
          <a:p>
            <a:pPr marL="0" indent="0" algn="ctr">
              <a:buNone/>
            </a:pPr>
            <a:r>
              <a:rPr lang="tr-TR" sz="1800" b="1" dirty="0" smtClean="0">
                <a:solidFill>
                  <a:schemeClr val="tx1"/>
                </a:solidFill>
              </a:rPr>
              <a:t>Bu fizyolojik değişiklikler sırasında ergenin ilgisi kendi bedenine yönelmiş durumdadır. Bedenine yabancılaşma hisseder. Bu süreçte nedensiz öfke patlamaları, durup dururken ağlamalar, sinirlilik halleri sık görülen durumlardır. </a:t>
            </a:r>
          </a:p>
          <a:p>
            <a:pPr marL="0" indent="0">
              <a:buNone/>
            </a:pPr>
            <a:endParaRPr lang="tr-TR" dirty="0"/>
          </a:p>
        </p:txBody>
      </p:sp>
    </p:spTree>
    <p:extLst>
      <p:ext uri="{BB962C8B-B14F-4D97-AF65-F5344CB8AC3E}">
        <p14:creationId xmlns:p14="http://schemas.microsoft.com/office/powerpoint/2010/main" val="330957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48680"/>
            <a:ext cx="8229600" cy="1143000"/>
          </a:xfrm>
        </p:spPr>
        <p:txBody>
          <a:bodyPr>
            <a:normAutofit fontScale="90000"/>
          </a:bodyPr>
          <a:lstStyle/>
          <a:p>
            <a:r>
              <a:rPr lang="tr-TR" sz="4800" b="1" i="1" dirty="0" smtClean="0">
                <a:solidFill>
                  <a:schemeClr val="accent1">
                    <a:lumMod val="75000"/>
                  </a:schemeClr>
                </a:solidFill>
              </a:rPr>
              <a:t>ORTA DÖNEM</a:t>
            </a:r>
            <a:br>
              <a:rPr lang="tr-TR" sz="4800" b="1" i="1" dirty="0" smtClean="0">
                <a:solidFill>
                  <a:schemeClr val="accent1">
                    <a:lumMod val="75000"/>
                  </a:schemeClr>
                </a:solidFill>
              </a:rPr>
            </a:br>
            <a:r>
              <a:rPr lang="tr-TR" sz="3100" b="1" i="1" dirty="0" smtClean="0">
                <a:solidFill>
                  <a:schemeClr val="accent1">
                    <a:lumMod val="75000"/>
                  </a:schemeClr>
                </a:solidFill>
              </a:rPr>
              <a:t>( 15-19 Yaş )</a:t>
            </a:r>
            <a:endParaRPr lang="tr-TR" sz="4800" b="1" i="1" dirty="0">
              <a:solidFill>
                <a:schemeClr val="accent1">
                  <a:lumMod val="75000"/>
                </a:schemeClr>
              </a:solidFill>
            </a:endParaRPr>
          </a:p>
        </p:txBody>
      </p:sp>
      <p:sp>
        <p:nvSpPr>
          <p:cNvPr id="3" name="İçerik Yer Tutucusu 2"/>
          <p:cNvSpPr>
            <a:spLocks noGrp="1"/>
          </p:cNvSpPr>
          <p:nvPr>
            <p:ph idx="1"/>
          </p:nvPr>
        </p:nvSpPr>
        <p:spPr>
          <a:xfrm>
            <a:off x="1763688" y="1869635"/>
            <a:ext cx="5400600" cy="3935629"/>
          </a:xfrm>
        </p:spPr>
        <p:txBody>
          <a:bodyPr>
            <a:normAutofit lnSpcReduction="10000"/>
          </a:bodyPr>
          <a:lstStyle/>
          <a:p>
            <a:pPr marL="0" indent="0" algn="ctr">
              <a:buNone/>
            </a:pPr>
            <a:r>
              <a:rPr lang="tr-TR" sz="2400" b="1" dirty="0" smtClean="0"/>
              <a:t>Ergenliğin orta döneminde bedence büyüme hız keserek devam etmektedir. Kişinin kendi bedenindeki değişikliklere uyumu artmış; gerilimleri azalmaya başlamıştır. </a:t>
            </a:r>
          </a:p>
          <a:p>
            <a:pPr marL="0" indent="0" algn="ctr">
              <a:buNone/>
            </a:pPr>
            <a:endParaRPr lang="tr-TR" sz="2400" b="1" dirty="0" smtClean="0"/>
          </a:p>
          <a:p>
            <a:pPr marL="0" indent="0" algn="ctr">
              <a:buNone/>
            </a:pPr>
            <a:r>
              <a:rPr lang="tr-TR" sz="2400" b="1" dirty="0" smtClean="0"/>
              <a:t>Bu süreçte artık anne-babadan bağımsız olma çabaları görülmektedir. Ergen yeni kimliği ile toplumdaki yerini aramaya başlamış, arkadaş gruplarının önemi artmıştır. </a:t>
            </a:r>
          </a:p>
          <a:p>
            <a:pPr marL="0" indent="0">
              <a:buNone/>
            </a:pPr>
            <a:endParaRPr lang="tr-TR" dirty="0"/>
          </a:p>
        </p:txBody>
      </p:sp>
    </p:spTree>
    <p:extLst>
      <p:ext uri="{BB962C8B-B14F-4D97-AF65-F5344CB8AC3E}">
        <p14:creationId xmlns:p14="http://schemas.microsoft.com/office/powerpoint/2010/main" val="2553661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620688"/>
            <a:ext cx="6120680" cy="1143000"/>
          </a:xfrm>
        </p:spPr>
        <p:txBody>
          <a:bodyPr>
            <a:normAutofit fontScale="90000"/>
          </a:bodyPr>
          <a:lstStyle/>
          <a:p>
            <a:r>
              <a:rPr lang="tr-TR" b="1" i="1" dirty="0" smtClean="0">
                <a:solidFill>
                  <a:schemeClr val="accent1">
                    <a:lumMod val="75000"/>
                  </a:schemeClr>
                </a:solidFill>
              </a:rPr>
              <a:t>SON DÖNEM</a:t>
            </a:r>
            <a:br>
              <a:rPr lang="tr-TR" b="1" i="1" dirty="0" smtClean="0">
                <a:solidFill>
                  <a:schemeClr val="accent1">
                    <a:lumMod val="75000"/>
                  </a:schemeClr>
                </a:solidFill>
              </a:rPr>
            </a:br>
            <a:r>
              <a:rPr lang="tr-TR" sz="3100" b="1" i="1" dirty="0" smtClean="0">
                <a:solidFill>
                  <a:schemeClr val="accent1">
                    <a:lumMod val="75000"/>
                  </a:schemeClr>
                </a:solidFill>
              </a:rPr>
              <a:t>( 19-21 Yaş ) </a:t>
            </a:r>
            <a:endParaRPr lang="tr-TR" sz="3100" b="1" i="1" dirty="0">
              <a:solidFill>
                <a:schemeClr val="accent1">
                  <a:lumMod val="75000"/>
                </a:schemeClr>
              </a:solidFill>
            </a:endParaRPr>
          </a:p>
        </p:txBody>
      </p:sp>
      <p:sp>
        <p:nvSpPr>
          <p:cNvPr id="3" name="İçerik Yer Tutucusu 2"/>
          <p:cNvSpPr>
            <a:spLocks noGrp="1"/>
          </p:cNvSpPr>
          <p:nvPr>
            <p:ph idx="1"/>
          </p:nvPr>
        </p:nvSpPr>
        <p:spPr>
          <a:xfrm>
            <a:off x="1979712" y="1969134"/>
            <a:ext cx="5154555" cy="4525963"/>
          </a:xfrm>
        </p:spPr>
        <p:txBody>
          <a:bodyPr/>
          <a:lstStyle/>
          <a:p>
            <a:pPr marL="0" indent="0" algn="ctr">
              <a:buNone/>
            </a:pPr>
            <a:r>
              <a:rPr lang="tr-TR" sz="2800" b="1" dirty="0" smtClean="0"/>
              <a:t>Ergenliğin son dönemi, fiziksel gelişimin tamamlandığı, ilişkilerdeki çatışmaların ve karar vermedeki zorlukların azaldığı ve kişisel olgunluğun arttığı bir dönemdir. </a:t>
            </a:r>
          </a:p>
          <a:p>
            <a:pPr marL="0" indent="0">
              <a:buNone/>
            </a:pPr>
            <a:endParaRPr lang="tr-TR" dirty="0"/>
          </a:p>
        </p:txBody>
      </p:sp>
      <p:pic>
        <p:nvPicPr>
          <p:cNvPr id="4" name="Resim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824" y="4661321"/>
            <a:ext cx="3528392" cy="2052228"/>
          </a:xfrm>
          <a:prstGeom prst="rect">
            <a:avLst/>
          </a:prstGeom>
        </p:spPr>
      </p:pic>
    </p:spTree>
    <p:extLst>
      <p:ext uri="{BB962C8B-B14F-4D97-AF65-F5344CB8AC3E}">
        <p14:creationId xmlns:p14="http://schemas.microsoft.com/office/powerpoint/2010/main" val="3029901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229600" cy="864096"/>
          </a:xfrm>
        </p:spPr>
        <p:txBody>
          <a:bodyPr>
            <a:noAutofit/>
          </a:bodyPr>
          <a:lstStyle/>
          <a:p>
            <a:r>
              <a:rPr lang="tr-TR" sz="4800" b="1" i="1" dirty="0" smtClean="0">
                <a:solidFill>
                  <a:srgbClr val="C00000"/>
                </a:solidFill>
              </a:rPr>
              <a:t>ERGENLİKTE GELİŞİM</a:t>
            </a:r>
            <a:r>
              <a:rPr lang="tr-TR" dirty="0" smtClean="0"/>
              <a:t/>
            </a:r>
            <a:br>
              <a:rPr lang="tr-TR" dirty="0" smtClean="0"/>
            </a:br>
            <a:endParaRPr lang="tr-TR" dirty="0"/>
          </a:p>
        </p:txBody>
      </p:sp>
      <p:graphicFrame>
        <p:nvGraphicFramePr>
          <p:cNvPr id="4" name="Diyagram 3"/>
          <p:cNvGraphicFramePr/>
          <p:nvPr>
            <p:extLst>
              <p:ext uri="{D42A27DB-BD31-4B8C-83A1-F6EECF244321}">
                <p14:modId xmlns:p14="http://schemas.microsoft.com/office/powerpoint/2010/main" val="1242382935"/>
              </p:ext>
            </p:extLst>
          </p:nvPr>
        </p:nvGraphicFramePr>
        <p:xfrm>
          <a:off x="-252536" y="1268760"/>
          <a:ext cx="9649072" cy="541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406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4851" y="0"/>
            <a:ext cx="8229600" cy="1143000"/>
          </a:xfrm>
        </p:spPr>
        <p:txBody>
          <a:bodyPr/>
          <a:lstStyle/>
          <a:p>
            <a:r>
              <a:rPr lang="tr-TR" b="1" i="1" dirty="0" smtClean="0">
                <a:solidFill>
                  <a:srgbClr val="C00000"/>
                </a:solidFill>
              </a:rPr>
              <a:t>FİZİKSEL GELİŞİM</a:t>
            </a:r>
            <a:endParaRPr lang="tr-TR" b="1" i="1" dirty="0">
              <a:solidFill>
                <a:srgbClr val="C00000"/>
              </a:solidFill>
            </a:endParaRPr>
          </a:p>
        </p:txBody>
      </p:sp>
      <p:sp>
        <p:nvSpPr>
          <p:cNvPr id="4" name="Dikdörtgen 3"/>
          <p:cNvSpPr/>
          <p:nvPr/>
        </p:nvSpPr>
        <p:spPr>
          <a:xfrm>
            <a:off x="258462" y="1057257"/>
            <a:ext cx="8454200" cy="923330"/>
          </a:xfrm>
          <a:prstGeom prst="rect">
            <a:avLst/>
          </a:prstGeom>
        </p:spPr>
        <p:txBody>
          <a:bodyPr wrap="square">
            <a:spAutoFit/>
          </a:bodyPr>
          <a:lstStyle/>
          <a:p>
            <a:pPr algn="just"/>
            <a:r>
              <a:rPr lang="tr-TR" b="1" dirty="0" smtClean="0"/>
              <a:t>Ergenlik döneminin başlangıcının habercisi, boy uzamasıdır. Erkek çocuklar doğuşta kızlardan biraz daha boylu olup, bu üstünlüğü 10 yaşlarına kadar korurlar, fakat kızlar da bu yaşlarda onlara yetişir. </a:t>
            </a:r>
            <a:endParaRPr lang="tr-TR" b="1" dirty="0"/>
          </a:p>
        </p:txBody>
      </p:sp>
      <p:sp>
        <p:nvSpPr>
          <p:cNvPr id="6" name="Dikdörtgen 5"/>
          <p:cNvSpPr/>
          <p:nvPr/>
        </p:nvSpPr>
        <p:spPr>
          <a:xfrm>
            <a:off x="270178" y="2130141"/>
            <a:ext cx="8208912" cy="369332"/>
          </a:xfrm>
          <a:prstGeom prst="rect">
            <a:avLst/>
          </a:prstGeom>
        </p:spPr>
        <p:txBody>
          <a:bodyPr wrap="square">
            <a:spAutoFit/>
          </a:bodyPr>
          <a:lstStyle/>
          <a:p>
            <a:pPr algn="just"/>
            <a:r>
              <a:rPr lang="tr-TR" b="1" dirty="0" smtClean="0"/>
              <a:t>Ergenlik çağında gelişmenin diğer bir yönü de, kilo alınarak ağırlığın artmasıdır. </a:t>
            </a:r>
            <a:endParaRPr lang="tr-TR" b="1" dirty="0"/>
          </a:p>
        </p:txBody>
      </p:sp>
      <p:sp>
        <p:nvSpPr>
          <p:cNvPr id="8" name="Dikdörtgen 7"/>
          <p:cNvSpPr/>
          <p:nvPr/>
        </p:nvSpPr>
        <p:spPr>
          <a:xfrm>
            <a:off x="256036" y="2673786"/>
            <a:ext cx="8513581" cy="646331"/>
          </a:xfrm>
          <a:prstGeom prst="rect">
            <a:avLst/>
          </a:prstGeom>
        </p:spPr>
        <p:txBody>
          <a:bodyPr wrap="square">
            <a:spAutoFit/>
          </a:bodyPr>
          <a:lstStyle/>
          <a:p>
            <a:pPr algn="just"/>
            <a:r>
              <a:rPr lang="tr-TR" b="1" dirty="0" smtClean="0"/>
              <a:t>Ergenlerde ses, çocukluktakinin aksine kalınlaşmaya başlar. Bu dönemde ergen ses tonunu ayarlayamaz. </a:t>
            </a:r>
            <a:endParaRPr lang="tr-TR" b="1" dirty="0"/>
          </a:p>
        </p:txBody>
      </p:sp>
      <p:sp>
        <p:nvSpPr>
          <p:cNvPr id="9" name="Dikdörtgen 8"/>
          <p:cNvSpPr/>
          <p:nvPr/>
        </p:nvSpPr>
        <p:spPr>
          <a:xfrm>
            <a:off x="236758" y="3524278"/>
            <a:ext cx="8217502" cy="369332"/>
          </a:xfrm>
          <a:prstGeom prst="rect">
            <a:avLst/>
          </a:prstGeom>
        </p:spPr>
        <p:txBody>
          <a:bodyPr wrap="square">
            <a:spAutoFit/>
          </a:bodyPr>
          <a:lstStyle/>
          <a:p>
            <a:pPr algn="just"/>
            <a:r>
              <a:rPr lang="tr-TR" b="1" dirty="0" smtClean="0"/>
              <a:t>Yağ birikiminin artmasına bağlı olarak ergenlik sivilceleri meydana gelir. </a:t>
            </a:r>
            <a:endParaRPr lang="tr-TR" b="1" dirty="0"/>
          </a:p>
        </p:txBody>
      </p:sp>
      <p:pic>
        <p:nvPicPr>
          <p:cNvPr id="10" name="Resim 9"/>
          <p:cNvPicPr>
            <a:picLocks noChangeAspect="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135047" y="3509744"/>
            <a:ext cx="1977114" cy="2471393"/>
          </a:xfrm>
          <a:prstGeom prst="rect">
            <a:avLst/>
          </a:prstGeom>
        </p:spPr>
      </p:pic>
      <p:sp>
        <p:nvSpPr>
          <p:cNvPr id="12" name="Dikdörtgen 11"/>
          <p:cNvSpPr/>
          <p:nvPr/>
        </p:nvSpPr>
        <p:spPr>
          <a:xfrm>
            <a:off x="271091" y="4077072"/>
            <a:ext cx="5400600" cy="369332"/>
          </a:xfrm>
          <a:prstGeom prst="rect">
            <a:avLst/>
          </a:prstGeom>
        </p:spPr>
        <p:txBody>
          <a:bodyPr wrap="square">
            <a:spAutoFit/>
          </a:bodyPr>
          <a:lstStyle/>
          <a:p>
            <a:r>
              <a:rPr lang="tr-TR" b="1" dirty="0" smtClean="0"/>
              <a:t>El ve ayaklardaki büyümeler sakarlıklara neden olabilir</a:t>
            </a:r>
            <a:r>
              <a:rPr lang="tr-TR" dirty="0" smtClean="0"/>
              <a:t>. </a:t>
            </a:r>
            <a:endParaRPr lang="tr-TR" dirty="0"/>
          </a:p>
        </p:txBody>
      </p:sp>
      <p:sp>
        <p:nvSpPr>
          <p:cNvPr id="13" name="Dikdörtgen 12"/>
          <p:cNvSpPr/>
          <p:nvPr/>
        </p:nvSpPr>
        <p:spPr>
          <a:xfrm>
            <a:off x="270178" y="4653136"/>
            <a:ext cx="6053431" cy="369332"/>
          </a:xfrm>
          <a:prstGeom prst="rect">
            <a:avLst/>
          </a:prstGeom>
        </p:spPr>
        <p:txBody>
          <a:bodyPr wrap="square">
            <a:spAutoFit/>
          </a:bodyPr>
          <a:lstStyle/>
          <a:p>
            <a:r>
              <a:rPr lang="tr-TR" b="1" dirty="0" smtClean="0"/>
              <a:t>Bedensel gelişime bağlı olarak bel ve bacak ağrıları görülebilir.</a:t>
            </a:r>
            <a:endParaRPr lang="tr-TR" b="1" dirty="0"/>
          </a:p>
        </p:txBody>
      </p:sp>
      <p:sp>
        <p:nvSpPr>
          <p:cNvPr id="14" name="Dikdörtgen 13"/>
          <p:cNvSpPr/>
          <p:nvPr/>
        </p:nvSpPr>
        <p:spPr>
          <a:xfrm>
            <a:off x="271091" y="5301208"/>
            <a:ext cx="6874470" cy="646331"/>
          </a:xfrm>
          <a:prstGeom prst="rect">
            <a:avLst/>
          </a:prstGeom>
        </p:spPr>
        <p:txBody>
          <a:bodyPr wrap="square">
            <a:spAutoFit/>
          </a:bodyPr>
          <a:lstStyle/>
          <a:p>
            <a:pPr algn="just"/>
            <a:r>
              <a:rPr lang="tr-TR" b="1" dirty="0" smtClean="0"/>
              <a:t>Ergenlik döneminde yüzde meydana gelen en belirgin değişiklik, erkek çocukta bıyık ve sakalların çıkmasıdır. </a:t>
            </a:r>
            <a:endParaRPr lang="tr-TR" b="1" dirty="0"/>
          </a:p>
        </p:txBody>
      </p:sp>
    </p:spTree>
    <p:extLst>
      <p:ext uri="{BB962C8B-B14F-4D97-AF65-F5344CB8AC3E}">
        <p14:creationId xmlns:p14="http://schemas.microsoft.com/office/powerpoint/2010/main" val="17928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527767" y="-141375"/>
            <a:ext cx="8229600" cy="1143000"/>
          </a:xfrm>
        </p:spPr>
        <p:txBody>
          <a:bodyPr/>
          <a:lstStyle/>
          <a:p>
            <a:r>
              <a:rPr lang="tr-TR" b="1" i="1" dirty="0" smtClean="0">
                <a:solidFill>
                  <a:srgbClr val="7030A0"/>
                </a:solidFill>
              </a:rPr>
              <a:t>ZİHİNSEL GELİŞİM</a:t>
            </a:r>
            <a:endParaRPr lang="tr-TR" b="1" i="1" dirty="0">
              <a:solidFill>
                <a:srgbClr val="7030A0"/>
              </a:solidFill>
            </a:endParaRPr>
          </a:p>
        </p:txBody>
      </p:sp>
      <p:grpSp>
        <p:nvGrpSpPr>
          <p:cNvPr id="11" name="Grup 10"/>
          <p:cNvGrpSpPr/>
          <p:nvPr/>
        </p:nvGrpSpPr>
        <p:grpSpPr>
          <a:xfrm>
            <a:off x="285012" y="836712"/>
            <a:ext cx="2736304" cy="2736304"/>
            <a:chOff x="267840" y="929617"/>
            <a:chExt cx="2736304" cy="2736304"/>
          </a:xfrm>
        </p:grpSpPr>
        <p:pic>
          <p:nvPicPr>
            <p:cNvPr id="4" name="Resim 3"/>
            <p:cNvPicPr>
              <a:picLocks noChangeAspect="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67840" y="929617"/>
              <a:ext cx="2736304" cy="2736304"/>
            </a:xfrm>
            <a:prstGeom prst="rect">
              <a:avLst/>
            </a:prstGeom>
          </p:spPr>
        </p:pic>
        <p:sp>
          <p:nvSpPr>
            <p:cNvPr id="5" name="Metin kutusu 4"/>
            <p:cNvSpPr txBox="1"/>
            <p:nvPr/>
          </p:nvSpPr>
          <p:spPr>
            <a:xfrm>
              <a:off x="647564" y="1617294"/>
              <a:ext cx="1944216" cy="1477328"/>
            </a:xfrm>
            <a:prstGeom prst="rect">
              <a:avLst/>
            </a:prstGeom>
            <a:noFill/>
          </p:spPr>
          <p:txBody>
            <a:bodyPr wrap="square" rtlCol="0">
              <a:spAutoFit/>
            </a:bodyPr>
            <a:lstStyle/>
            <a:p>
              <a:pPr algn="ctr"/>
              <a:r>
                <a:rPr lang="tr-TR" b="1" dirty="0" smtClean="0"/>
                <a:t>Çocuk 11 yaşından sonra yetişkinler gibi mantıksal düşünme düzeyine erişir.</a:t>
              </a:r>
              <a:endParaRPr lang="tr-TR" b="1" dirty="0"/>
            </a:p>
          </p:txBody>
        </p:sp>
      </p:grpSp>
      <p:grpSp>
        <p:nvGrpSpPr>
          <p:cNvPr id="12" name="Grup 11"/>
          <p:cNvGrpSpPr/>
          <p:nvPr/>
        </p:nvGrpSpPr>
        <p:grpSpPr>
          <a:xfrm>
            <a:off x="3319794" y="782434"/>
            <a:ext cx="2763942" cy="2763942"/>
            <a:chOff x="3319794" y="973987"/>
            <a:chExt cx="2763942" cy="2763942"/>
          </a:xfrm>
        </p:grpSpPr>
        <p:pic>
          <p:nvPicPr>
            <p:cNvPr id="8194" name="Picture 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9794" y="973987"/>
              <a:ext cx="2763942" cy="276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742377" y="1543278"/>
              <a:ext cx="1944216" cy="1754326"/>
            </a:xfrm>
            <a:prstGeom prst="rect">
              <a:avLst/>
            </a:prstGeom>
          </p:spPr>
          <p:txBody>
            <a:bodyPr wrap="square">
              <a:spAutoFit/>
            </a:bodyPr>
            <a:lstStyle/>
            <a:p>
              <a:pPr algn="ctr"/>
              <a:r>
                <a:rPr lang="tr-TR" b="1" dirty="0" smtClean="0"/>
                <a:t>Kendi kendisini çok eleştirir bu yüzdende herkes tarafından sürekli eleştirildiğini düşünür.</a:t>
              </a:r>
              <a:endParaRPr lang="tr-TR" b="1" dirty="0"/>
            </a:p>
          </p:txBody>
        </p:sp>
      </p:grpSp>
      <p:grpSp>
        <p:nvGrpSpPr>
          <p:cNvPr id="13" name="Grup 12"/>
          <p:cNvGrpSpPr/>
          <p:nvPr/>
        </p:nvGrpSpPr>
        <p:grpSpPr>
          <a:xfrm>
            <a:off x="6263699" y="836712"/>
            <a:ext cx="2664296" cy="2664296"/>
            <a:chOff x="6264585" y="1001625"/>
            <a:chExt cx="2664296" cy="2664296"/>
          </a:xfrm>
        </p:grpSpPr>
        <p:pic>
          <p:nvPicPr>
            <p:cNvPr id="8195" name="Picture 3"/>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4585" y="1001625"/>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6685590" y="1733608"/>
              <a:ext cx="1845276" cy="1200329"/>
            </a:xfrm>
            <a:prstGeom prst="rect">
              <a:avLst/>
            </a:prstGeom>
          </p:spPr>
          <p:txBody>
            <a:bodyPr wrap="square">
              <a:spAutoFit/>
            </a:bodyPr>
            <a:lstStyle/>
            <a:p>
              <a:pPr algn="ctr"/>
              <a:r>
                <a:rPr lang="da-DK" b="1" dirty="0" smtClean="0"/>
                <a:t>En doğru</a:t>
              </a:r>
              <a:r>
                <a:rPr lang="tr-TR" b="1" dirty="0" smtClean="0"/>
                <a:t> düşüncenin</a:t>
              </a:r>
              <a:r>
                <a:rPr lang="da-DK" b="1" dirty="0" smtClean="0"/>
                <a:t> kendi düşüncesi olduğunu sanır.</a:t>
              </a:r>
              <a:endParaRPr lang="da-DK" b="1" dirty="0"/>
            </a:p>
          </p:txBody>
        </p:sp>
      </p:grpSp>
      <p:grpSp>
        <p:nvGrpSpPr>
          <p:cNvPr id="14" name="Grup 13"/>
          <p:cNvGrpSpPr/>
          <p:nvPr/>
        </p:nvGrpSpPr>
        <p:grpSpPr>
          <a:xfrm>
            <a:off x="284160" y="3598912"/>
            <a:ext cx="2703663" cy="2703663"/>
            <a:chOff x="288123" y="3665921"/>
            <a:chExt cx="2703663" cy="2703663"/>
          </a:xfrm>
        </p:grpSpPr>
        <p:pic>
          <p:nvPicPr>
            <p:cNvPr id="8196" name="Picture 4"/>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123" y="3665921"/>
              <a:ext cx="2703663" cy="27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789898" y="4653024"/>
              <a:ext cx="1692188" cy="923330"/>
            </a:xfrm>
            <a:prstGeom prst="rect">
              <a:avLst/>
            </a:prstGeom>
          </p:spPr>
          <p:txBody>
            <a:bodyPr wrap="square">
              <a:spAutoFit/>
            </a:bodyPr>
            <a:lstStyle/>
            <a:p>
              <a:pPr algn="ctr"/>
              <a:r>
                <a:rPr lang="tr-TR" b="1" dirty="0" smtClean="0"/>
                <a:t>Mizah ve espri anlayışı gelişmiştir.</a:t>
              </a:r>
              <a:endParaRPr lang="tr-TR" b="1" dirty="0"/>
            </a:p>
          </p:txBody>
        </p:sp>
      </p:grpSp>
      <p:grpSp>
        <p:nvGrpSpPr>
          <p:cNvPr id="15" name="Grup 14"/>
          <p:cNvGrpSpPr/>
          <p:nvPr/>
        </p:nvGrpSpPr>
        <p:grpSpPr>
          <a:xfrm>
            <a:off x="3313465" y="3573016"/>
            <a:ext cx="2766883" cy="2766883"/>
            <a:chOff x="3331044" y="3737929"/>
            <a:chExt cx="2766883" cy="2766883"/>
          </a:xfrm>
        </p:grpSpPr>
        <p:pic>
          <p:nvPicPr>
            <p:cNvPr id="8197" name="Picture 5"/>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1044" y="3737929"/>
              <a:ext cx="2766883" cy="276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3749897" y="4629027"/>
              <a:ext cx="1971026" cy="923330"/>
            </a:xfrm>
            <a:prstGeom prst="rect">
              <a:avLst/>
            </a:prstGeom>
          </p:spPr>
          <p:txBody>
            <a:bodyPr wrap="square">
              <a:spAutoFit/>
            </a:bodyPr>
            <a:lstStyle/>
            <a:p>
              <a:pPr algn="ctr"/>
              <a:r>
                <a:rPr lang="tr-TR" b="1" dirty="0" smtClean="0"/>
                <a:t>Kontrolün kendi elinde olmasını ister</a:t>
              </a:r>
              <a:endParaRPr lang="tr-TR" b="1" dirty="0"/>
            </a:p>
          </p:txBody>
        </p:sp>
      </p:grpSp>
      <p:grpSp>
        <p:nvGrpSpPr>
          <p:cNvPr id="16" name="Grup 15"/>
          <p:cNvGrpSpPr/>
          <p:nvPr/>
        </p:nvGrpSpPr>
        <p:grpSpPr>
          <a:xfrm>
            <a:off x="6264585" y="3573016"/>
            <a:ext cx="2753655" cy="2753655"/>
            <a:chOff x="6264585" y="3737862"/>
            <a:chExt cx="2753655" cy="2753655"/>
          </a:xfrm>
        </p:grpSpPr>
        <p:pic>
          <p:nvPicPr>
            <p:cNvPr id="8198"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4585" y="3737862"/>
              <a:ext cx="2753655" cy="27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6471367" y="4521205"/>
              <a:ext cx="2286000" cy="1200329"/>
            </a:xfrm>
            <a:prstGeom prst="rect">
              <a:avLst/>
            </a:prstGeom>
          </p:spPr>
          <p:txBody>
            <a:bodyPr wrap="square">
              <a:spAutoFit/>
            </a:bodyPr>
            <a:lstStyle/>
            <a:p>
              <a:pPr algn="ctr"/>
              <a:r>
                <a:rPr lang="tr-TR" b="1" dirty="0" smtClean="0"/>
                <a:t>Bir sorunun çözümünde birçok faktörü görebilir ve ele alabilir.</a:t>
              </a:r>
              <a:endParaRPr lang="tr-TR" b="1" dirty="0"/>
            </a:p>
          </p:txBody>
        </p:sp>
      </p:grpSp>
    </p:spTree>
    <p:extLst>
      <p:ext uri="{BB962C8B-B14F-4D97-AF65-F5344CB8AC3E}">
        <p14:creationId xmlns:p14="http://schemas.microsoft.com/office/powerpoint/2010/main" val="72946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895</Words>
  <Application>Microsoft Office PowerPoint</Application>
  <PresentationFormat>Ekran Gösterisi (4:3)</PresentationFormat>
  <Paragraphs>98</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19</vt:i4>
      </vt:variant>
    </vt:vector>
  </HeadingPairs>
  <TitlesOfParts>
    <vt:vector size="26" baseType="lpstr">
      <vt:lpstr>Arial</vt:lpstr>
      <vt:lpstr>Calibri</vt:lpstr>
      <vt:lpstr>Century Gothic</vt:lpstr>
      <vt:lpstr>Courier New</vt:lpstr>
      <vt:lpstr>Palatino Linotype</vt:lpstr>
      <vt:lpstr>Ofis Teması</vt:lpstr>
      <vt:lpstr>Üst Düzey</vt:lpstr>
      <vt:lpstr>PowerPoint Sunusu</vt:lpstr>
      <vt:lpstr>PowerPoint Sunusu</vt:lpstr>
      <vt:lpstr>ERGENLİĞİN EVRELERİ</vt:lpstr>
      <vt:lpstr>BAŞLANGIÇ DÖNEMİ ( 11-15 Yaş )</vt:lpstr>
      <vt:lpstr>ORTA DÖNEM ( 15-19 Yaş )</vt:lpstr>
      <vt:lpstr>SON DÖNEM ( 19-21 Yaş ) </vt:lpstr>
      <vt:lpstr>ERGENLİKTE GELİŞİM </vt:lpstr>
      <vt:lpstr>FİZİKSEL GELİŞİM</vt:lpstr>
      <vt:lpstr>ZİHİNSEL GELİŞİM</vt:lpstr>
      <vt:lpstr>DUYGUSAL GELİŞİM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sadullah</dc:creator>
  <cp:lastModifiedBy>acer</cp:lastModifiedBy>
  <cp:revision>65</cp:revision>
  <dcterms:created xsi:type="dcterms:W3CDTF">2017-11-24T06:43:47Z</dcterms:created>
  <dcterms:modified xsi:type="dcterms:W3CDTF">2020-11-05T10:27:28Z</dcterms:modified>
</cp:coreProperties>
</file>